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5"/>
  </p:notesMasterIdLst>
  <p:sldIdLst>
    <p:sldId id="256" r:id="rId2"/>
    <p:sldId id="455" r:id="rId3"/>
    <p:sldId id="456" r:id="rId4"/>
    <p:sldId id="478" r:id="rId5"/>
    <p:sldId id="457" r:id="rId6"/>
    <p:sldId id="453" r:id="rId7"/>
    <p:sldId id="454" r:id="rId8"/>
    <p:sldId id="458" r:id="rId9"/>
    <p:sldId id="460" r:id="rId10"/>
    <p:sldId id="473" r:id="rId11"/>
    <p:sldId id="496" r:id="rId12"/>
    <p:sldId id="477" r:id="rId13"/>
    <p:sldId id="479" r:id="rId14"/>
    <p:sldId id="481" r:id="rId15"/>
    <p:sldId id="480" r:id="rId16"/>
    <p:sldId id="482" r:id="rId17"/>
    <p:sldId id="497" r:id="rId18"/>
    <p:sldId id="484" r:id="rId19"/>
    <p:sldId id="487" r:id="rId20"/>
    <p:sldId id="483" r:id="rId21"/>
    <p:sldId id="490" r:id="rId22"/>
    <p:sldId id="491" r:id="rId23"/>
    <p:sldId id="489" r:id="rId24"/>
    <p:sldId id="488" r:id="rId25"/>
    <p:sldId id="493" r:id="rId26"/>
    <p:sldId id="494" r:id="rId27"/>
    <p:sldId id="495" r:id="rId28"/>
    <p:sldId id="476" r:id="rId29"/>
    <p:sldId id="498" r:id="rId30"/>
    <p:sldId id="349" r:id="rId31"/>
    <p:sldId id="485" r:id="rId32"/>
    <p:sldId id="486" r:id="rId33"/>
    <p:sldId id="492"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Roboto" panose="02000000000000000000" pitchFamily="2"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08">
          <p15:clr>
            <a:srgbClr val="A4A3A4"/>
          </p15:clr>
        </p15:guide>
        <p15:guide id="2" orient="horz" pos="531">
          <p15:clr>
            <a:srgbClr val="A4A3A4"/>
          </p15:clr>
        </p15:guide>
        <p15:guide id="3" pos="521">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6" roundtripDataSignature="AMtx7mg36blUgQXDU7ple8mltpXpz/UUn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mira Tariq" initials="ST" lastIdx="3" clrIdx="0">
    <p:extLst>
      <p:ext uri="{19B8F6BF-5375-455C-9EA6-DF929625EA0E}">
        <p15:presenceInfo xmlns:p15="http://schemas.microsoft.com/office/powerpoint/2012/main" userId="Samira Tariq" providerId="None"/>
      </p:ext>
    </p:extLst>
  </p:cmAuthor>
  <p:cmAuthor id="2" name="sree pynda" initials="sp" lastIdx="1" clrIdx="1">
    <p:extLst>
      <p:ext uri="{19B8F6BF-5375-455C-9EA6-DF929625EA0E}">
        <p15:presenceInfo xmlns:p15="http://schemas.microsoft.com/office/powerpoint/2012/main" userId="3e7fa778d9369617" providerId="Windows Live"/>
      </p:ext>
    </p:extLst>
  </p:cmAuthor>
  <p:cmAuthor id="3" name="RAHUL ROY" initials="RR" lastIdx="1" clrIdx="2">
    <p:extLst>
      <p:ext uri="{19B8F6BF-5375-455C-9EA6-DF929625EA0E}">
        <p15:presenceInfo xmlns:p15="http://schemas.microsoft.com/office/powerpoint/2012/main" userId="f003405e3e1dd3d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A6A6A6"/>
    <a:srgbClr val="A00001"/>
    <a:srgbClr val="A40001"/>
    <a:srgbClr val="F88F01"/>
    <a:srgbClr val="92A000"/>
    <a:srgbClr val="A70001"/>
    <a:srgbClr val="212121"/>
    <a:srgbClr val="EB19C8"/>
    <a:srgbClr val="2079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C32AA2C-D27D-4419-AF1A-19E52163CEF9}">
  <a:tblStyle styleId="{7C32AA2C-D27D-4419-AF1A-19E52163CEF9}"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206" autoAdjust="0"/>
  </p:normalViewPr>
  <p:slideViewPr>
    <p:cSldViewPr snapToGrid="0">
      <p:cViewPr varScale="1">
        <p:scale>
          <a:sx n="106" d="100"/>
          <a:sy n="106" d="100"/>
        </p:scale>
        <p:origin x="778" y="77"/>
      </p:cViewPr>
      <p:guideLst>
        <p:guide orient="horz" pos="1008"/>
        <p:guide orient="horz" pos="531"/>
        <p:guide pos="521"/>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76"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79"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77" Type="http://schemas.openxmlformats.org/officeDocument/2006/relationships/commentAuthors" Target="commentAuthors.xml"/><Relationship Id="rId8" Type="http://schemas.openxmlformats.org/officeDocument/2006/relationships/slide" Target="slides/slide7.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50458308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71118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d4b92b8bd3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d4b92b8bd3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1937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6" name="Google Shape;16;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2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2"/>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2"/>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5"/>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36"/>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36"/>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2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 id="2147483657" r:id="rId6"/>
    <p:sldLayoutId id="2147483658" r:id="rId7"/>
    <p:sldLayoutId id="2147483659"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8.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8.xml"/><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8.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8.xml"/><Relationship Id="rId5" Type="http://schemas.microsoft.com/office/2007/relationships/hdphoto" Target="../media/hdphoto1.wdp"/><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endParaRPr/>
          </a:p>
        </p:txBody>
      </p:sp>
      <p:sp>
        <p:nvSpPr>
          <p:cNvPr id="55" name="Google Shape;55;p1"/>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endParaRPr/>
          </a:p>
        </p:txBody>
      </p:sp>
      <p:pic>
        <p:nvPicPr>
          <p:cNvPr id="56" name="Google Shape;56;p1"/>
          <p:cNvPicPr preferRelativeResize="0"/>
          <p:nvPr/>
        </p:nvPicPr>
        <p:blipFill rotWithShape="1">
          <a:blip r:embed="rId3">
            <a:alphaModFix/>
          </a:blip>
          <a:srcRect/>
          <a:stretch/>
        </p:blipFill>
        <p:spPr>
          <a:xfrm>
            <a:off x="-6927" y="2593"/>
            <a:ext cx="9144000" cy="5143500"/>
          </a:xfrm>
          <a:prstGeom prst="rect">
            <a:avLst/>
          </a:prstGeom>
          <a:noFill/>
          <a:ln>
            <a:noFill/>
          </a:ln>
        </p:spPr>
      </p:pic>
      <p:sp>
        <p:nvSpPr>
          <p:cNvPr id="57" name="Google Shape;57;p1"/>
          <p:cNvSpPr txBox="1"/>
          <p:nvPr/>
        </p:nvSpPr>
        <p:spPr>
          <a:xfrm>
            <a:off x="503438" y="0"/>
            <a:ext cx="6740611" cy="1038716"/>
          </a:xfrm>
          <a:prstGeom prst="rect">
            <a:avLst/>
          </a:prstGeom>
          <a:noFill/>
          <a:ln>
            <a:noFill/>
          </a:ln>
        </p:spPr>
        <p:txBody>
          <a:bodyPr spcFirstLastPara="1" wrap="square" lIns="91425" tIns="91425" rIns="91425" bIns="91425" anchor="t" anchorCtr="0">
            <a:spAutoFit/>
          </a:bodyPr>
          <a:lstStyle/>
          <a:p>
            <a:pPr marL="0" marR="0" lvl="0" indent="0" algn="ctr" rtl="0">
              <a:lnSpc>
                <a:spcPct val="150000"/>
              </a:lnSpc>
              <a:spcBef>
                <a:spcPts val="0"/>
              </a:spcBef>
              <a:spcAft>
                <a:spcPts val="0"/>
              </a:spcAft>
              <a:buClr>
                <a:srgbClr val="000000"/>
              </a:buClr>
              <a:buSzPts val="1700"/>
              <a:buFont typeface="Arial"/>
              <a:buNone/>
            </a:pPr>
            <a:r>
              <a:rPr lang="en-US" sz="1700" b="1" dirty="0">
                <a:solidFill>
                  <a:srgbClr val="FFFFFF"/>
                </a:solidFill>
                <a:latin typeface="Roboto" panose="02000000000000000000" pitchFamily="2" charset="0"/>
                <a:ea typeface="Roboto" panose="02000000000000000000" pitchFamily="2" charset="0"/>
              </a:rPr>
              <a:t>Aditya Case Study Assessment : </a:t>
            </a:r>
          </a:p>
          <a:p>
            <a:pPr marL="0" marR="0" lvl="0" indent="0" algn="ctr" rtl="0">
              <a:lnSpc>
                <a:spcPct val="150000"/>
              </a:lnSpc>
              <a:spcBef>
                <a:spcPts val="0"/>
              </a:spcBef>
              <a:spcAft>
                <a:spcPts val="0"/>
              </a:spcAft>
              <a:buClr>
                <a:srgbClr val="000000"/>
              </a:buClr>
              <a:buSzPts val="1700"/>
              <a:buFont typeface="Arial"/>
              <a:buNone/>
            </a:pPr>
            <a:r>
              <a:rPr lang="en-US" sz="2000" b="1" i="0" u="none" strike="noStrike" cap="none" dirty="0">
                <a:solidFill>
                  <a:srgbClr val="FFFFFF"/>
                </a:solidFill>
                <a:latin typeface="Roboto" panose="02000000000000000000" pitchFamily="2" charset="0"/>
                <a:ea typeface="Roboto" panose="02000000000000000000" pitchFamily="2" charset="0"/>
                <a:sym typeface="Arial"/>
              </a:rPr>
              <a:t>Predicting Loan Defaults</a:t>
            </a:r>
            <a:endParaRPr sz="2000" b="1" i="0" u="none" strike="noStrike" cap="none" dirty="0">
              <a:solidFill>
                <a:srgbClr val="FFFFFF"/>
              </a:solidFill>
              <a:latin typeface="Roboto" panose="02000000000000000000" pitchFamily="2" charset="0"/>
              <a:ea typeface="Roboto" panose="02000000000000000000" pitchFamily="2" charset="0"/>
              <a:sym typeface="Arial"/>
            </a:endParaRPr>
          </a:p>
        </p:txBody>
      </p:sp>
      <p:sp>
        <p:nvSpPr>
          <p:cNvPr id="9" name="TextBox 8">
            <a:extLst>
              <a:ext uri="{FF2B5EF4-FFF2-40B4-BE49-F238E27FC236}">
                <a16:creationId xmlns:a16="http://schemas.microsoft.com/office/drawing/2014/main" id="{594105CB-9104-416D-BFBC-AD0A5DF96D69}"/>
              </a:ext>
            </a:extLst>
          </p:cNvPr>
          <p:cNvSpPr txBox="1"/>
          <p:nvPr/>
        </p:nvSpPr>
        <p:spPr>
          <a:xfrm>
            <a:off x="6830907" y="3064806"/>
            <a:ext cx="4626186" cy="2000548"/>
          </a:xfrm>
          <a:prstGeom prst="rect">
            <a:avLst/>
          </a:prstGeom>
          <a:noFill/>
        </p:spPr>
        <p:txBody>
          <a:bodyPr wrap="square">
            <a:spAutoFit/>
          </a:bodyPr>
          <a:lstStyle/>
          <a:p>
            <a:pPr>
              <a:lnSpc>
                <a:spcPct val="150000"/>
              </a:lnSpc>
            </a:pPr>
            <a:r>
              <a:rPr lang="en-US" sz="1200" dirty="0">
                <a:solidFill>
                  <a:schemeClr val="bg1"/>
                </a:solidFill>
                <a:latin typeface="Roboto" panose="02000000000000000000" pitchFamily="2" charset="0"/>
                <a:ea typeface="Roboto" panose="02000000000000000000" pitchFamily="2" charset="0"/>
                <a:cs typeface="Times New Roman" panose="02020603050405020304" pitchFamily="18" charset="0"/>
              </a:rPr>
              <a:t>1.A.Naga Praveen</a:t>
            </a:r>
          </a:p>
          <a:p>
            <a:pPr>
              <a:lnSpc>
                <a:spcPct val="150000"/>
              </a:lnSpc>
            </a:pPr>
            <a:r>
              <a:rPr lang="en-US" sz="1200" dirty="0">
                <a:solidFill>
                  <a:schemeClr val="bg1"/>
                </a:solidFill>
                <a:latin typeface="Roboto" panose="02000000000000000000" pitchFamily="2" charset="0"/>
                <a:ea typeface="Roboto" panose="02000000000000000000" pitchFamily="2" charset="0"/>
                <a:cs typeface="Times New Roman" panose="02020603050405020304" pitchFamily="18" charset="0"/>
              </a:rPr>
              <a:t>2.P S D Sita Mahalakshmi</a:t>
            </a:r>
          </a:p>
          <a:p>
            <a:pPr>
              <a:lnSpc>
                <a:spcPct val="150000"/>
              </a:lnSpc>
            </a:pPr>
            <a:r>
              <a:rPr lang="en-US" sz="1200" dirty="0">
                <a:solidFill>
                  <a:schemeClr val="bg1"/>
                </a:solidFill>
                <a:latin typeface="Roboto" panose="02000000000000000000" pitchFamily="2" charset="0"/>
                <a:ea typeface="Roboto" panose="02000000000000000000" pitchFamily="2" charset="0"/>
                <a:cs typeface="Times New Roman" panose="02020603050405020304" pitchFamily="18" charset="0"/>
              </a:rPr>
              <a:t>3.R.Suresh</a:t>
            </a:r>
          </a:p>
          <a:p>
            <a:pPr>
              <a:lnSpc>
                <a:spcPct val="150000"/>
              </a:lnSpc>
            </a:pPr>
            <a:r>
              <a:rPr lang="en-US" sz="1200" dirty="0">
                <a:solidFill>
                  <a:schemeClr val="bg1"/>
                </a:solidFill>
                <a:latin typeface="Roboto" panose="02000000000000000000" pitchFamily="2" charset="0"/>
                <a:ea typeface="Roboto" panose="02000000000000000000" pitchFamily="2" charset="0"/>
                <a:cs typeface="Times New Roman" panose="02020603050405020304" pitchFamily="18" charset="0"/>
              </a:rPr>
              <a:t>4.R.Rahul</a:t>
            </a:r>
          </a:p>
          <a:p>
            <a:pPr>
              <a:lnSpc>
                <a:spcPct val="150000"/>
              </a:lnSpc>
            </a:pPr>
            <a:r>
              <a:rPr lang="en-US" sz="1200" dirty="0">
                <a:solidFill>
                  <a:schemeClr val="bg1"/>
                </a:solidFill>
                <a:latin typeface="Roboto" panose="02000000000000000000" pitchFamily="2" charset="0"/>
                <a:ea typeface="Roboto" panose="02000000000000000000" pitchFamily="2" charset="0"/>
                <a:cs typeface="Times New Roman" panose="02020603050405020304" pitchFamily="18" charset="0"/>
              </a:rPr>
              <a:t>5. G.Alekhya</a:t>
            </a:r>
          </a:p>
          <a:p>
            <a:pPr>
              <a:lnSpc>
                <a:spcPct val="150000"/>
              </a:lnSpc>
            </a:pPr>
            <a:r>
              <a:rPr lang="en-US" sz="1200" dirty="0">
                <a:solidFill>
                  <a:schemeClr val="bg1"/>
                </a:solidFill>
                <a:latin typeface="Roboto" panose="02000000000000000000" pitchFamily="2" charset="0"/>
                <a:ea typeface="Roboto" panose="02000000000000000000" pitchFamily="2" charset="0"/>
                <a:cs typeface="Times New Roman" panose="02020603050405020304" pitchFamily="18" charset="0"/>
              </a:rPr>
              <a:t>6.N.Siva Manikanta</a:t>
            </a:r>
          </a:p>
          <a:p>
            <a:pPr>
              <a:lnSpc>
                <a:spcPct val="150000"/>
              </a:lnSpc>
            </a:pPr>
            <a:r>
              <a:rPr lang="en-US" sz="1200" dirty="0">
                <a:solidFill>
                  <a:schemeClr val="bg1"/>
                </a:solidFill>
                <a:latin typeface="Roboto" panose="02000000000000000000" pitchFamily="2" charset="0"/>
                <a:ea typeface="Roboto" panose="02000000000000000000" pitchFamily="2" charset="0"/>
                <a:cs typeface="Times New Roman" panose="02020603050405020304" pitchFamily="18" charset="0"/>
              </a:rPr>
              <a:t>7.B.Sai Hemanth</a:t>
            </a:r>
          </a:p>
        </p:txBody>
      </p:sp>
      <p:sp>
        <p:nvSpPr>
          <p:cNvPr id="11" name="TextBox 10">
            <a:extLst>
              <a:ext uri="{FF2B5EF4-FFF2-40B4-BE49-F238E27FC236}">
                <a16:creationId xmlns:a16="http://schemas.microsoft.com/office/drawing/2014/main" id="{61DDD58F-74F1-4765-9E49-BFF96F583078}"/>
              </a:ext>
            </a:extLst>
          </p:cNvPr>
          <p:cNvSpPr txBox="1"/>
          <p:nvPr/>
        </p:nvSpPr>
        <p:spPr>
          <a:xfrm>
            <a:off x="4663641" y="2726700"/>
            <a:ext cx="5756562" cy="338106"/>
          </a:xfrm>
          <a:prstGeom prst="rect">
            <a:avLst/>
          </a:prstGeom>
          <a:noFill/>
        </p:spPr>
        <p:txBody>
          <a:bodyPr wrap="square">
            <a:spAutoFit/>
          </a:bodyPr>
          <a:lstStyle/>
          <a:p>
            <a:pPr marL="0" marR="0" lvl="0" indent="0" algn="ctr" rtl="0">
              <a:lnSpc>
                <a:spcPct val="126000"/>
              </a:lnSpc>
              <a:spcBef>
                <a:spcPts val="0"/>
              </a:spcBef>
              <a:spcAft>
                <a:spcPts val="0"/>
              </a:spcAft>
              <a:buNone/>
            </a:pPr>
            <a:r>
              <a:rPr lang="en-US" sz="1400" b="1" i="0" u="sng" strike="noStrike" cap="none" dirty="0">
                <a:solidFill>
                  <a:srgbClr val="F8F8F8"/>
                </a:solidFill>
                <a:latin typeface="Times New Roman" panose="02020603050405020304" pitchFamily="18" charset="0"/>
                <a:ea typeface="Arial"/>
                <a:cs typeface="Times New Roman" panose="02020603050405020304" pitchFamily="18" charset="0"/>
                <a:sym typeface="Arial"/>
              </a:rPr>
              <a:t>GROUP 7</a:t>
            </a:r>
            <a:endParaRPr lang="en-US" sz="1400" b="1" u="sng" dirty="0">
              <a:latin typeface="Times New Roman" panose="02020603050405020304" pitchFamily="18" charset="0"/>
              <a:cs typeface="Times New Roman" panose="02020603050405020304" pitchFamily="18" charset="0"/>
            </a:endParaRPr>
          </a:p>
        </p:txBody>
      </p:sp>
      <p:pic>
        <p:nvPicPr>
          <p:cNvPr id="12" name="Google Shape;108;p14">
            <a:extLst>
              <a:ext uri="{FF2B5EF4-FFF2-40B4-BE49-F238E27FC236}">
                <a16:creationId xmlns:a16="http://schemas.microsoft.com/office/drawing/2014/main" id="{A6A2E6E6-F548-46BA-AEF7-C8D762DEF708}"/>
              </a:ext>
            </a:extLst>
          </p:cNvPr>
          <p:cNvPicPr preferRelativeResize="0"/>
          <p:nvPr/>
        </p:nvPicPr>
        <p:blipFill rotWithShape="1">
          <a:blip r:embed="rId4">
            <a:alphaModFix/>
          </a:blip>
          <a:srcRect/>
          <a:stretch/>
        </p:blipFill>
        <p:spPr>
          <a:xfrm>
            <a:off x="7631977" y="2689246"/>
            <a:ext cx="548553" cy="48348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25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D841DE2D-6DA0-406D-98B9-88C0CA0A5474}"/>
              </a:ext>
            </a:extLst>
          </p:cNvPr>
          <p:cNvPicPr preferRelativeResize="0"/>
          <p:nvPr/>
        </p:nvPicPr>
        <p:blipFill rotWithShape="1">
          <a:blip r:embed="rId2">
            <a:alphaModFix/>
          </a:blip>
          <a:srcRect/>
          <a:stretch/>
        </p:blipFill>
        <p:spPr>
          <a:xfrm>
            <a:off x="2" y="0"/>
            <a:ext cx="9143998" cy="5143499"/>
          </a:xfrm>
          <a:prstGeom prst="rect">
            <a:avLst/>
          </a:prstGeom>
          <a:noFill/>
          <a:ln>
            <a:noFill/>
          </a:ln>
        </p:spPr>
      </p:pic>
      <p:sp>
        <p:nvSpPr>
          <p:cNvPr id="7" name="TextBox 6">
            <a:extLst>
              <a:ext uri="{FF2B5EF4-FFF2-40B4-BE49-F238E27FC236}">
                <a16:creationId xmlns:a16="http://schemas.microsoft.com/office/drawing/2014/main" id="{DDE7B9F2-DB88-40A1-9102-85BE694AEDE8}"/>
              </a:ext>
            </a:extLst>
          </p:cNvPr>
          <p:cNvSpPr txBox="1"/>
          <p:nvPr/>
        </p:nvSpPr>
        <p:spPr>
          <a:xfrm>
            <a:off x="1866900" y="0"/>
            <a:ext cx="4572000" cy="437043"/>
          </a:xfrm>
          <a:prstGeom prst="rect">
            <a:avLst/>
          </a:prstGeom>
          <a:noFill/>
        </p:spPr>
        <p:txBody>
          <a:bodyPr wrap="square">
            <a:spAutoFit/>
          </a:bodyPr>
          <a:lstStyle/>
          <a:p>
            <a:pPr marL="0" marR="0" lvl="0" indent="0" algn="ctr" rtl="0">
              <a:lnSpc>
                <a:spcPct val="140019"/>
              </a:lnSpc>
              <a:spcBef>
                <a:spcPts val="0"/>
              </a:spcBef>
              <a:spcAft>
                <a:spcPts val="0"/>
              </a:spcAft>
              <a:buNone/>
            </a:pPr>
            <a:r>
              <a:rPr lang="en-US" sz="1600" b="1" dirty="0">
                <a:solidFill>
                  <a:srgbClr val="FFFFFF"/>
                </a:solidFill>
                <a:latin typeface="Roboto" panose="02000000000000000000" pitchFamily="2" charset="0"/>
                <a:ea typeface="Roboto" panose="02000000000000000000" pitchFamily="2" charset="0"/>
                <a:cs typeface="Montserrat"/>
                <a:sym typeface="Montserrat"/>
              </a:rPr>
              <a:t>Bi</a:t>
            </a:r>
            <a:r>
              <a:rPr lang="en-US" sz="1600" b="1" i="0" u="none" strike="noStrike" cap="none" dirty="0">
                <a:solidFill>
                  <a:srgbClr val="FFFFFF"/>
                </a:solidFill>
                <a:latin typeface="Roboto" panose="02000000000000000000" pitchFamily="2" charset="0"/>
                <a:ea typeface="Roboto" panose="02000000000000000000" pitchFamily="2" charset="0"/>
                <a:cs typeface="Montserrat"/>
                <a:sym typeface="Montserrat"/>
              </a:rPr>
              <a:t>variate distributions </a:t>
            </a:r>
            <a:endParaRPr lang="en-US" sz="1600" b="1" dirty="0">
              <a:latin typeface="Roboto" panose="02000000000000000000" pitchFamily="2" charset="0"/>
              <a:ea typeface="Roboto" panose="02000000000000000000" pitchFamily="2" charset="0"/>
            </a:endParaRPr>
          </a:p>
        </p:txBody>
      </p:sp>
      <p:sp>
        <p:nvSpPr>
          <p:cNvPr id="9" name="TextBox 8">
            <a:extLst>
              <a:ext uri="{FF2B5EF4-FFF2-40B4-BE49-F238E27FC236}">
                <a16:creationId xmlns:a16="http://schemas.microsoft.com/office/drawing/2014/main" id="{26F7FFC6-5FAA-4E5C-8A7C-ADD6817687B0}"/>
              </a:ext>
            </a:extLst>
          </p:cNvPr>
          <p:cNvSpPr txBox="1"/>
          <p:nvPr/>
        </p:nvSpPr>
        <p:spPr>
          <a:xfrm>
            <a:off x="-1623018" y="3291742"/>
            <a:ext cx="4648200" cy="324704"/>
          </a:xfrm>
          <a:prstGeom prst="rect">
            <a:avLst/>
          </a:prstGeom>
          <a:noFill/>
        </p:spPr>
        <p:txBody>
          <a:bodyPr wrap="square">
            <a:spAutoFit/>
          </a:bodyPr>
          <a:lstStyle/>
          <a:p>
            <a:pPr marL="0" marR="0" lvl="0" indent="0" algn="ctr" rtl="0">
              <a:lnSpc>
                <a:spcPct val="140019"/>
              </a:lnSpc>
              <a:spcBef>
                <a:spcPts val="0"/>
              </a:spcBef>
              <a:spcAft>
                <a:spcPts val="0"/>
              </a:spcAft>
              <a:buNone/>
            </a:pPr>
            <a:r>
              <a:rPr lang="en-US" sz="1200" b="0" i="0" u="none" strike="noStrike" cap="none" dirty="0">
                <a:solidFill>
                  <a:srgbClr val="FFFFFF"/>
                </a:solidFill>
                <a:latin typeface="Roboto" panose="02000000000000000000" pitchFamily="2" charset="0"/>
                <a:ea typeface="Roboto" panose="02000000000000000000" pitchFamily="2" charset="0"/>
                <a:cs typeface="Open Sans Light"/>
                <a:sym typeface="Open Sans Light"/>
              </a:rPr>
              <a:t>Key Findings</a:t>
            </a:r>
            <a:endParaRPr lang="en-US" sz="1200" dirty="0">
              <a:latin typeface="Roboto" panose="02000000000000000000" pitchFamily="2" charset="0"/>
              <a:ea typeface="Roboto" panose="02000000000000000000" pitchFamily="2" charset="0"/>
            </a:endParaRPr>
          </a:p>
        </p:txBody>
      </p:sp>
      <p:sp>
        <p:nvSpPr>
          <p:cNvPr id="13" name="TextBox 12">
            <a:extLst>
              <a:ext uri="{FF2B5EF4-FFF2-40B4-BE49-F238E27FC236}">
                <a16:creationId xmlns:a16="http://schemas.microsoft.com/office/drawing/2014/main" id="{4F4FE1EE-0314-47E3-AB73-4B8DCFB9C388}"/>
              </a:ext>
            </a:extLst>
          </p:cNvPr>
          <p:cNvSpPr txBox="1"/>
          <p:nvPr/>
        </p:nvSpPr>
        <p:spPr>
          <a:xfrm>
            <a:off x="5802655" y="3638238"/>
            <a:ext cx="2603673" cy="1040285"/>
          </a:xfrm>
          <a:prstGeom prst="rect">
            <a:avLst/>
          </a:prstGeom>
          <a:noFill/>
        </p:spPr>
        <p:txBody>
          <a:bodyPr wrap="square">
            <a:spAutoFit/>
          </a:bodyPr>
          <a:lstStyle/>
          <a:p>
            <a:pPr marL="489107" marR="0" lvl="1" indent="-244553" algn="just" rtl="0">
              <a:lnSpc>
                <a:spcPct val="140000"/>
              </a:lnSpc>
              <a:spcBef>
                <a:spcPts val="0"/>
              </a:spcBef>
              <a:spcAft>
                <a:spcPts val="0"/>
              </a:spcAft>
              <a:buClr>
                <a:srgbClr val="FFFFFF"/>
              </a:buClr>
              <a:buSzPts val="2265"/>
              <a:buFont typeface="Arial"/>
              <a:buChar char="•"/>
            </a:pPr>
            <a:r>
              <a:rPr lang="en-US" sz="1100" dirty="0">
                <a:solidFill>
                  <a:schemeClr val="bg1"/>
                </a:solidFill>
                <a:latin typeface="Roboto" panose="02000000000000000000" pitchFamily="2" charset="0"/>
                <a:ea typeface="Roboto" panose="02000000000000000000" pitchFamily="2" charset="0"/>
              </a:rPr>
              <a:t>From this plot the debt income ratio for the fully paid customers is more compared to non fully paid customers. </a:t>
            </a:r>
          </a:p>
        </p:txBody>
      </p:sp>
      <p:sp>
        <p:nvSpPr>
          <p:cNvPr id="15" name="TextBox 14">
            <a:extLst>
              <a:ext uri="{FF2B5EF4-FFF2-40B4-BE49-F238E27FC236}">
                <a16:creationId xmlns:a16="http://schemas.microsoft.com/office/drawing/2014/main" id="{508904BA-02CB-48EE-89B9-F3B96A6B715B}"/>
              </a:ext>
            </a:extLst>
          </p:cNvPr>
          <p:cNvSpPr txBox="1"/>
          <p:nvPr/>
        </p:nvSpPr>
        <p:spPr>
          <a:xfrm>
            <a:off x="-235260" y="3680213"/>
            <a:ext cx="2788444" cy="1169551"/>
          </a:xfrm>
          <a:prstGeom prst="rect">
            <a:avLst/>
          </a:prstGeom>
          <a:noFill/>
        </p:spPr>
        <p:txBody>
          <a:bodyPr wrap="square">
            <a:spAutoFit/>
          </a:bodyPr>
          <a:lstStyle/>
          <a:p>
            <a:pPr marL="529619" marR="0" lvl="1" indent="-285750" algn="just" rtl="0">
              <a:lnSpc>
                <a:spcPct val="139973"/>
              </a:lnSpc>
              <a:spcBef>
                <a:spcPts val="0"/>
              </a:spcBef>
              <a:spcAft>
                <a:spcPts val="0"/>
              </a:spcAft>
              <a:buClr>
                <a:srgbClr val="FFFFFF"/>
              </a:buClr>
              <a:buSzPct val="100000"/>
              <a:buFont typeface="Arial" panose="020B0604020202020204" pitchFamily="34" charset="0"/>
              <a:buChar char="•"/>
            </a:pPr>
            <a:r>
              <a:rPr lang="en-US" sz="1200" dirty="0">
                <a:solidFill>
                  <a:schemeClr val="bg1"/>
                </a:solidFill>
              </a:rPr>
              <a:t>Full paid customers and non fully paid customers have same installments.</a:t>
            </a:r>
          </a:p>
          <a:p>
            <a:pPr marL="529619" marR="0" lvl="1" indent="-285750" algn="just" rtl="0">
              <a:lnSpc>
                <a:spcPct val="139973"/>
              </a:lnSpc>
              <a:spcBef>
                <a:spcPts val="0"/>
              </a:spcBef>
              <a:spcAft>
                <a:spcPts val="0"/>
              </a:spcAft>
              <a:buClr>
                <a:srgbClr val="FFFFFF"/>
              </a:buClr>
              <a:buSzPct val="100000"/>
              <a:buFont typeface="Arial" panose="020B0604020202020204" pitchFamily="34" charset="0"/>
              <a:buChar char="•"/>
            </a:pPr>
            <a:endParaRPr lang="en-US" sz="1400" dirty="0"/>
          </a:p>
        </p:txBody>
      </p:sp>
      <p:sp>
        <p:nvSpPr>
          <p:cNvPr id="19" name="TextBox 18">
            <a:extLst>
              <a:ext uri="{FF2B5EF4-FFF2-40B4-BE49-F238E27FC236}">
                <a16:creationId xmlns:a16="http://schemas.microsoft.com/office/drawing/2014/main" id="{D9CDBDEE-C8A1-4346-93E7-E1BB0016D144}"/>
              </a:ext>
            </a:extLst>
          </p:cNvPr>
          <p:cNvSpPr txBox="1"/>
          <p:nvPr/>
        </p:nvSpPr>
        <p:spPr>
          <a:xfrm>
            <a:off x="4394524" y="3095198"/>
            <a:ext cx="4648200" cy="324704"/>
          </a:xfrm>
          <a:prstGeom prst="rect">
            <a:avLst/>
          </a:prstGeom>
          <a:noFill/>
        </p:spPr>
        <p:txBody>
          <a:bodyPr wrap="square">
            <a:spAutoFit/>
          </a:bodyPr>
          <a:lstStyle/>
          <a:p>
            <a:pPr marL="0" marR="0" lvl="0" indent="0" algn="ctr" rtl="0">
              <a:lnSpc>
                <a:spcPct val="140019"/>
              </a:lnSpc>
              <a:spcBef>
                <a:spcPts val="0"/>
              </a:spcBef>
              <a:spcAft>
                <a:spcPts val="0"/>
              </a:spcAft>
              <a:buNone/>
            </a:pPr>
            <a:r>
              <a:rPr lang="en-US" sz="1200" b="0" i="0" u="none" strike="noStrike" cap="none" dirty="0">
                <a:solidFill>
                  <a:srgbClr val="FFFFFF"/>
                </a:solidFill>
                <a:latin typeface="Roboto" panose="02000000000000000000" pitchFamily="2" charset="0"/>
                <a:ea typeface="Roboto" panose="02000000000000000000" pitchFamily="2" charset="0"/>
                <a:cs typeface="Open Sans Light"/>
                <a:sym typeface="Open Sans Light"/>
              </a:rPr>
              <a:t>Key Findings</a:t>
            </a:r>
            <a:endParaRPr lang="en-US" sz="1200" dirty="0">
              <a:latin typeface="Roboto" panose="02000000000000000000" pitchFamily="2" charset="0"/>
              <a:ea typeface="Roboto" panose="02000000000000000000" pitchFamily="2" charset="0"/>
            </a:endParaRPr>
          </a:p>
        </p:txBody>
      </p:sp>
      <p:sp>
        <p:nvSpPr>
          <p:cNvPr id="16" name="TextBox 15">
            <a:extLst>
              <a:ext uri="{FF2B5EF4-FFF2-40B4-BE49-F238E27FC236}">
                <a16:creationId xmlns:a16="http://schemas.microsoft.com/office/drawing/2014/main" id="{E5842411-9034-4CA4-B464-B84CEA49829B}"/>
              </a:ext>
            </a:extLst>
          </p:cNvPr>
          <p:cNvSpPr txBox="1"/>
          <p:nvPr/>
        </p:nvSpPr>
        <p:spPr>
          <a:xfrm>
            <a:off x="-984799" y="355206"/>
            <a:ext cx="4443515" cy="393954"/>
          </a:xfrm>
          <a:prstGeom prst="rect">
            <a:avLst/>
          </a:prstGeom>
          <a:noFill/>
        </p:spPr>
        <p:txBody>
          <a:bodyPr wrap="square">
            <a:spAutoFit/>
          </a:bodyPr>
          <a:lstStyle/>
          <a:p>
            <a:pPr marL="0" marR="0" lvl="0" indent="0" algn="ctr" rtl="0">
              <a:lnSpc>
                <a:spcPct val="140019"/>
              </a:lnSpc>
              <a:spcBef>
                <a:spcPts val="0"/>
              </a:spcBef>
              <a:spcAft>
                <a:spcPts val="0"/>
              </a:spcAft>
              <a:buNone/>
            </a:pPr>
            <a:r>
              <a:rPr lang="en-US" b="1" dirty="0">
                <a:solidFill>
                  <a:srgbClr val="FFFFFF"/>
                </a:solidFill>
                <a:latin typeface="Roboto" panose="02000000000000000000" pitchFamily="2" charset="0"/>
                <a:ea typeface="Roboto" panose="02000000000000000000" pitchFamily="2" charset="0"/>
                <a:cs typeface="Open Sans Light"/>
                <a:sym typeface="Open Sans Light"/>
              </a:rPr>
              <a:t>Installment vs pay default :</a:t>
            </a:r>
            <a:endParaRPr lang="en-US" sz="1400" b="1" dirty="0">
              <a:latin typeface="Roboto" panose="02000000000000000000" pitchFamily="2" charset="0"/>
              <a:ea typeface="Roboto" panose="02000000000000000000" pitchFamily="2" charset="0"/>
            </a:endParaRPr>
          </a:p>
        </p:txBody>
      </p:sp>
      <p:pic>
        <p:nvPicPr>
          <p:cNvPr id="3" name="Picture 2"/>
          <p:cNvPicPr>
            <a:picLocks noChangeAspect="1"/>
          </p:cNvPicPr>
          <p:nvPr/>
        </p:nvPicPr>
        <p:blipFill>
          <a:blip r:embed="rId3"/>
          <a:stretch>
            <a:fillRect/>
          </a:stretch>
        </p:blipFill>
        <p:spPr>
          <a:xfrm>
            <a:off x="147568" y="695539"/>
            <a:ext cx="2394622" cy="227463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4326" y="942370"/>
            <a:ext cx="3080345" cy="1919925"/>
          </a:xfrm>
          <a:prstGeom prst="rect">
            <a:avLst/>
          </a:prstGeom>
        </p:spPr>
      </p:pic>
      <p:sp>
        <p:nvSpPr>
          <p:cNvPr id="8" name="TextBox 7"/>
          <p:cNvSpPr txBox="1"/>
          <p:nvPr/>
        </p:nvSpPr>
        <p:spPr>
          <a:xfrm>
            <a:off x="5802655" y="563207"/>
            <a:ext cx="2823343" cy="307777"/>
          </a:xfrm>
          <a:prstGeom prst="rect">
            <a:avLst/>
          </a:prstGeom>
          <a:noFill/>
        </p:spPr>
        <p:txBody>
          <a:bodyPr wrap="square" rtlCol="0">
            <a:spAutoFit/>
          </a:bodyPr>
          <a:lstStyle/>
          <a:p>
            <a:r>
              <a:rPr lang="en-US" dirty="0">
                <a:solidFill>
                  <a:schemeClr val="bg1"/>
                </a:solidFill>
              </a:rPr>
              <a:t>Debt income Vs Pay default :</a:t>
            </a:r>
            <a:endParaRPr lang="en-IN" dirty="0">
              <a:solidFill>
                <a:schemeClr val="bg1"/>
              </a:solidFill>
            </a:endParaRP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9793" y="942370"/>
            <a:ext cx="2790833" cy="1989162"/>
          </a:xfrm>
          <a:prstGeom prst="rect">
            <a:avLst/>
          </a:prstGeom>
        </p:spPr>
      </p:pic>
      <p:sp>
        <p:nvSpPr>
          <p:cNvPr id="24" name="TextBox 23"/>
          <p:cNvSpPr txBox="1"/>
          <p:nvPr/>
        </p:nvSpPr>
        <p:spPr>
          <a:xfrm>
            <a:off x="2867146" y="446406"/>
            <a:ext cx="2257637" cy="307777"/>
          </a:xfrm>
          <a:prstGeom prst="rect">
            <a:avLst/>
          </a:prstGeom>
          <a:noFill/>
        </p:spPr>
        <p:txBody>
          <a:bodyPr wrap="square" rtlCol="0">
            <a:spAutoFit/>
          </a:bodyPr>
          <a:lstStyle/>
          <a:p>
            <a:r>
              <a:rPr lang="en-US" dirty="0">
                <a:solidFill>
                  <a:schemeClr val="bg1"/>
                </a:solidFill>
              </a:rPr>
              <a:t>Annual Income :</a:t>
            </a:r>
            <a:endParaRPr lang="en-IN" dirty="0">
              <a:solidFill>
                <a:schemeClr val="bg1"/>
              </a:solidFill>
            </a:endParaRPr>
          </a:p>
        </p:txBody>
      </p:sp>
      <p:sp>
        <p:nvSpPr>
          <p:cNvPr id="25" name="TextBox 24"/>
          <p:cNvSpPr txBox="1"/>
          <p:nvPr/>
        </p:nvSpPr>
        <p:spPr>
          <a:xfrm>
            <a:off x="3092196" y="3283869"/>
            <a:ext cx="1835573" cy="307777"/>
          </a:xfrm>
          <a:prstGeom prst="rect">
            <a:avLst/>
          </a:prstGeom>
          <a:noFill/>
        </p:spPr>
        <p:txBody>
          <a:bodyPr wrap="square" rtlCol="0">
            <a:spAutoFit/>
          </a:bodyPr>
          <a:lstStyle/>
          <a:p>
            <a:r>
              <a:rPr lang="en-US" dirty="0">
                <a:solidFill>
                  <a:schemeClr val="bg1"/>
                </a:solidFill>
              </a:rPr>
              <a:t>Key Findings :</a:t>
            </a:r>
            <a:endParaRPr lang="en-IN" dirty="0">
              <a:solidFill>
                <a:schemeClr val="bg1"/>
              </a:solidFill>
            </a:endParaRPr>
          </a:p>
        </p:txBody>
      </p:sp>
      <p:sp>
        <p:nvSpPr>
          <p:cNvPr id="26" name="Rounded Rectangle 25"/>
          <p:cNvSpPr/>
          <p:nvPr/>
        </p:nvSpPr>
        <p:spPr>
          <a:xfrm>
            <a:off x="77919" y="3257550"/>
            <a:ext cx="2475265" cy="1592214"/>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ounded Rectangle 27"/>
          <p:cNvSpPr/>
          <p:nvPr/>
        </p:nvSpPr>
        <p:spPr>
          <a:xfrm>
            <a:off x="5940213" y="3149600"/>
            <a:ext cx="2540000" cy="1700164"/>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p:cNvSpPr txBox="1"/>
          <p:nvPr/>
        </p:nvSpPr>
        <p:spPr>
          <a:xfrm>
            <a:off x="2979821" y="3591646"/>
            <a:ext cx="2467991" cy="1169551"/>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dirty="0">
                <a:solidFill>
                  <a:schemeClr val="bg1"/>
                </a:solidFill>
              </a:rPr>
              <a:t>The annual income for fully paid customers is very high when compared to non paid customers.</a:t>
            </a:r>
            <a:endParaRPr lang="en-IN" dirty="0">
              <a:solidFill>
                <a:schemeClr val="bg1"/>
              </a:solidFill>
            </a:endParaRPr>
          </a:p>
        </p:txBody>
      </p:sp>
      <p:sp>
        <p:nvSpPr>
          <p:cNvPr id="30" name="Rounded Rectangle 29"/>
          <p:cNvSpPr/>
          <p:nvPr/>
        </p:nvSpPr>
        <p:spPr>
          <a:xfrm>
            <a:off x="2788446" y="3227975"/>
            <a:ext cx="2772180" cy="174365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03746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anim calcmode="lin" valueType="num">
                                      <p:cBhvr>
                                        <p:cTn id="14" dur="1000" fill="hold"/>
                                        <p:tgtEl>
                                          <p:spTgt spid="15"/>
                                        </p:tgtEl>
                                        <p:attrNameLst>
                                          <p:attrName>ppt_x</p:attrName>
                                        </p:attrNameLst>
                                      </p:cBhvr>
                                      <p:tavLst>
                                        <p:tav tm="0">
                                          <p:val>
                                            <p:strVal val="#ppt_x"/>
                                          </p:val>
                                        </p:tav>
                                        <p:tav tm="100000">
                                          <p:val>
                                            <p:strVal val="#ppt_x"/>
                                          </p:val>
                                        </p:tav>
                                      </p:tavLst>
                                    </p:anim>
                                    <p:anim calcmode="lin" valueType="num">
                                      <p:cBhvr>
                                        <p:cTn id="1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500" fill="hold"/>
                                        <p:tgtEl>
                                          <p:spTgt spid="19"/>
                                        </p:tgtEl>
                                        <p:attrNameLst>
                                          <p:attrName>ppt_x</p:attrName>
                                        </p:attrNameLst>
                                      </p:cBhvr>
                                      <p:tavLst>
                                        <p:tav tm="0">
                                          <p:val>
                                            <p:strVal val="#ppt_x"/>
                                          </p:val>
                                        </p:tav>
                                        <p:tav tm="100000">
                                          <p:val>
                                            <p:strVal val="#ppt_x"/>
                                          </p:val>
                                        </p:tav>
                                      </p:tavLst>
                                    </p:anim>
                                    <p:anim calcmode="lin" valueType="num">
                                      <p:cBhvr additive="base">
                                        <p:cTn id="2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anim calcmode="lin" valueType="num">
                                      <p:cBhvr>
                                        <p:cTn id="27" dur="1000" fill="hold"/>
                                        <p:tgtEl>
                                          <p:spTgt spid="13"/>
                                        </p:tgtEl>
                                        <p:attrNameLst>
                                          <p:attrName>ppt_x</p:attrName>
                                        </p:attrNameLst>
                                      </p:cBhvr>
                                      <p:tavLst>
                                        <p:tav tm="0">
                                          <p:val>
                                            <p:strVal val="#ppt_x"/>
                                          </p:val>
                                        </p:tav>
                                        <p:tav tm="100000">
                                          <p:val>
                                            <p:strVal val="#ppt_x"/>
                                          </p:val>
                                        </p:tav>
                                      </p:tavLst>
                                    </p:anim>
                                    <p:anim calcmode="lin" valueType="num">
                                      <p:cBhvr>
                                        <p:cTn id="2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5" grpId="0"/>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B4B4B6AC-CD77-4EC3-AF4A-4A21203B22C5}"/>
              </a:ext>
            </a:extLst>
          </p:cNvPr>
          <p:cNvPicPr preferRelativeResize="0"/>
          <p:nvPr/>
        </p:nvPicPr>
        <p:blipFill rotWithShape="1">
          <a:blip r:embed="rId2">
            <a:alphaModFix/>
          </a:blip>
          <a:srcRect/>
          <a:stretch/>
        </p:blipFill>
        <p:spPr>
          <a:xfrm>
            <a:off x="2" y="31899"/>
            <a:ext cx="9143998" cy="5143499"/>
          </a:xfrm>
          <a:prstGeom prst="rect">
            <a:avLst/>
          </a:prstGeom>
          <a:noFill/>
          <a:ln>
            <a:noFill/>
          </a:ln>
        </p:spPr>
      </p:pic>
      <p:sp>
        <p:nvSpPr>
          <p:cNvPr id="3" name="Title 2">
            <a:extLst>
              <a:ext uri="{FF2B5EF4-FFF2-40B4-BE49-F238E27FC236}">
                <a16:creationId xmlns:a16="http://schemas.microsoft.com/office/drawing/2014/main" id="{D89CF1FB-C015-3D24-2292-828C3DBBE7AD}"/>
              </a:ext>
            </a:extLst>
          </p:cNvPr>
          <p:cNvSpPr>
            <a:spLocks noGrp="1"/>
          </p:cNvSpPr>
          <p:nvPr>
            <p:ph type="title"/>
          </p:nvPr>
        </p:nvSpPr>
        <p:spPr>
          <a:xfrm>
            <a:off x="311700" y="193040"/>
            <a:ext cx="8520600" cy="4734560"/>
          </a:xfrm>
        </p:spPr>
        <p:txBody>
          <a:bodyPr/>
          <a:lstStyle/>
          <a:p>
            <a:r>
              <a:rPr lang="en-US" dirty="0"/>
              <a:t> </a:t>
            </a:r>
            <a:r>
              <a:rPr lang="en-US" sz="2000" dirty="0">
                <a:solidFill>
                  <a:schemeClr val="bg1"/>
                </a:solidFill>
              </a:rPr>
              <a:t> </a:t>
            </a:r>
            <a:endParaRPr lang="en-IN" dirty="0">
              <a:solidFill>
                <a:schemeClr val="bg1"/>
              </a:solidFill>
            </a:endParaRPr>
          </a:p>
        </p:txBody>
      </p:sp>
      <p:pic>
        <p:nvPicPr>
          <p:cNvPr id="5122" name="Picture 2">
            <a:extLst>
              <a:ext uri="{FF2B5EF4-FFF2-40B4-BE49-F238E27FC236}">
                <a16:creationId xmlns:a16="http://schemas.microsoft.com/office/drawing/2014/main" id="{F6797E56-FA5C-01EE-70F4-EDA4D2CC42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859" y="686021"/>
            <a:ext cx="36385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BF899B65-1CD6-0665-B9BB-1CDF6C9479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9107" y="686021"/>
            <a:ext cx="3667125" cy="24955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1C5E006-25D0-83F8-EF9C-EB32947371A6}"/>
              </a:ext>
            </a:extLst>
          </p:cNvPr>
          <p:cNvSpPr txBox="1"/>
          <p:nvPr/>
        </p:nvSpPr>
        <p:spPr>
          <a:xfrm>
            <a:off x="460917" y="3575824"/>
            <a:ext cx="3330498" cy="738664"/>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IN" dirty="0">
                <a:solidFill>
                  <a:schemeClr val="bg1"/>
                </a:solidFill>
              </a:rPr>
              <a:t>From the scatter plot we interpret that the debt to income ratio is low for high annual income loan takers.</a:t>
            </a:r>
          </a:p>
        </p:txBody>
      </p:sp>
      <p:sp>
        <p:nvSpPr>
          <p:cNvPr id="6" name="TextBox 5">
            <a:extLst>
              <a:ext uri="{FF2B5EF4-FFF2-40B4-BE49-F238E27FC236}">
                <a16:creationId xmlns:a16="http://schemas.microsoft.com/office/drawing/2014/main" id="{3B1257C8-6C48-97C3-91B8-671FBD6E656D}"/>
              </a:ext>
            </a:extLst>
          </p:cNvPr>
          <p:cNvSpPr txBox="1"/>
          <p:nvPr/>
        </p:nvSpPr>
        <p:spPr>
          <a:xfrm flipH="1">
            <a:off x="4678918" y="3575824"/>
            <a:ext cx="3197881" cy="738664"/>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IN" dirty="0">
                <a:solidFill>
                  <a:schemeClr val="bg1"/>
                </a:solidFill>
              </a:rPr>
              <a:t>Most of the loan takers have average interest rate of 0.13 and average annual income will be 11</a:t>
            </a:r>
          </a:p>
        </p:txBody>
      </p:sp>
      <p:sp>
        <p:nvSpPr>
          <p:cNvPr id="7" name="TextBox 6">
            <a:extLst>
              <a:ext uri="{FF2B5EF4-FFF2-40B4-BE49-F238E27FC236}">
                <a16:creationId xmlns:a16="http://schemas.microsoft.com/office/drawing/2014/main" id="{9A3F03C9-9CF5-0410-4AC8-A1A408BB50AA}"/>
              </a:ext>
            </a:extLst>
          </p:cNvPr>
          <p:cNvSpPr txBox="1"/>
          <p:nvPr/>
        </p:nvSpPr>
        <p:spPr>
          <a:xfrm>
            <a:off x="705600" y="4510754"/>
            <a:ext cx="6422400" cy="523220"/>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IN" dirty="0">
                <a:solidFill>
                  <a:schemeClr val="bg1"/>
                </a:solidFill>
              </a:rPr>
              <a:t>From both of the scatter plots we observed that there will be non linear data points</a:t>
            </a:r>
          </a:p>
        </p:txBody>
      </p:sp>
    </p:spTree>
    <p:extLst>
      <p:ext uri="{BB962C8B-B14F-4D97-AF65-F5344CB8AC3E}">
        <p14:creationId xmlns:p14="http://schemas.microsoft.com/office/powerpoint/2010/main" val="4133713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B4B4B6AC-CD77-4EC3-AF4A-4A21203B22C5}"/>
              </a:ext>
            </a:extLst>
          </p:cNvPr>
          <p:cNvPicPr preferRelativeResize="0"/>
          <p:nvPr/>
        </p:nvPicPr>
        <p:blipFill rotWithShape="1">
          <a:blip r:embed="rId2">
            <a:alphaModFix/>
          </a:blip>
          <a:srcRect/>
          <a:stretch/>
        </p:blipFill>
        <p:spPr>
          <a:xfrm>
            <a:off x="0" y="10160"/>
            <a:ext cx="9143998" cy="5143499"/>
          </a:xfrm>
          <a:prstGeom prst="rect">
            <a:avLst/>
          </a:prstGeom>
          <a:noFill/>
          <a:ln>
            <a:noFill/>
          </a:ln>
        </p:spPr>
      </p:pic>
      <p:sp>
        <p:nvSpPr>
          <p:cNvPr id="3" name="TextBox 2">
            <a:extLst>
              <a:ext uri="{FF2B5EF4-FFF2-40B4-BE49-F238E27FC236}">
                <a16:creationId xmlns:a16="http://schemas.microsoft.com/office/drawing/2014/main" id="{F60C2D41-DED3-9AC9-3F76-29A7EC07C9BE}"/>
              </a:ext>
            </a:extLst>
          </p:cNvPr>
          <p:cNvSpPr txBox="1"/>
          <p:nvPr/>
        </p:nvSpPr>
        <p:spPr>
          <a:xfrm>
            <a:off x="568960" y="345440"/>
            <a:ext cx="4663440" cy="400110"/>
          </a:xfrm>
          <a:prstGeom prst="rect">
            <a:avLst/>
          </a:prstGeom>
          <a:noFill/>
        </p:spPr>
        <p:txBody>
          <a:bodyPr wrap="square" rtlCol="0">
            <a:spAutoFit/>
          </a:bodyPr>
          <a:lstStyle/>
          <a:p>
            <a:pPr lvl="0">
              <a:buSzPts val="2800"/>
            </a:pPr>
            <a:r>
              <a:rPr lang="en-US" sz="2000" b="1" dirty="0">
                <a:solidFill>
                  <a:srgbClr val="FFFFFF"/>
                </a:solidFill>
                <a:latin typeface="Roboto" panose="02000000000000000000"/>
                <a:ea typeface="Roboto" panose="02000000000000000000"/>
                <a:cs typeface="Roboto" panose="02000000000000000000"/>
                <a:sym typeface="Roboto" panose="02000000000000000000"/>
              </a:rPr>
              <a:t>Analysis/ Modeling Methodology</a:t>
            </a:r>
          </a:p>
        </p:txBody>
      </p:sp>
      <p:sp>
        <p:nvSpPr>
          <p:cNvPr id="4" name="Arrow: Chevron 3">
            <a:extLst>
              <a:ext uri="{FF2B5EF4-FFF2-40B4-BE49-F238E27FC236}">
                <a16:creationId xmlns:a16="http://schemas.microsoft.com/office/drawing/2014/main" id="{A2886E1D-C9E4-C7E8-3D20-D2BFA3F82F5E}"/>
              </a:ext>
            </a:extLst>
          </p:cNvPr>
          <p:cNvSpPr/>
          <p:nvPr/>
        </p:nvSpPr>
        <p:spPr>
          <a:xfrm>
            <a:off x="461104" y="963361"/>
            <a:ext cx="1983552" cy="717417"/>
          </a:xfrm>
          <a:prstGeom prst="chevron">
            <a:avLst/>
          </a:prstGeom>
          <a:solidFill>
            <a:schemeClr val="bg1">
              <a:lumMod val="95000"/>
              <a:alpha val="30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en-US" b="1" dirty="0">
                <a:solidFill>
                  <a:schemeClr val="bg1"/>
                </a:solidFill>
                <a:latin typeface="Calibri" panose="020F0502020204030204" pitchFamily="34" charset="0"/>
                <a:cs typeface="Calibri" panose="020F0502020204030204" pitchFamily="34" charset="0"/>
              </a:rPr>
              <a:t>Data Preparation &amp; EDA</a:t>
            </a:r>
            <a:endParaRPr lang="en-IN" b="1" dirty="0">
              <a:solidFill>
                <a:schemeClr val="bg1"/>
              </a:solidFill>
              <a:latin typeface="Calibri" panose="020F0502020204030204" pitchFamily="34" charset="0"/>
              <a:cs typeface="Calibri" panose="020F0502020204030204" pitchFamily="34" charset="0"/>
            </a:endParaRPr>
          </a:p>
        </p:txBody>
      </p:sp>
      <p:sp>
        <p:nvSpPr>
          <p:cNvPr id="5" name="Arrow: Chevron 4">
            <a:extLst>
              <a:ext uri="{FF2B5EF4-FFF2-40B4-BE49-F238E27FC236}">
                <a16:creationId xmlns:a16="http://schemas.microsoft.com/office/drawing/2014/main" id="{05A10022-EE40-2123-F963-0AA946EC9891}"/>
              </a:ext>
            </a:extLst>
          </p:cNvPr>
          <p:cNvSpPr/>
          <p:nvPr/>
        </p:nvSpPr>
        <p:spPr>
          <a:xfrm>
            <a:off x="2818999" y="961522"/>
            <a:ext cx="1983552" cy="717417"/>
          </a:xfrm>
          <a:prstGeom prst="chevron">
            <a:avLst/>
          </a:prstGeom>
          <a:solidFill>
            <a:schemeClr val="bg1">
              <a:lumMod val="95000"/>
              <a:alpha val="30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en-US" b="1" dirty="0">
                <a:solidFill>
                  <a:schemeClr val="bg1"/>
                </a:solidFill>
                <a:latin typeface="Calibri" panose="020F0502020204030204" pitchFamily="34" charset="0"/>
                <a:cs typeface="Calibri" panose="020F0502020204030204" pitchFamily="34" charset="0"/>
              </a:rPr>
              <a:t>New variable creation &amp; Selection</a:t>
            </a:r>
            <a:endParaRPr lang="en-IN" b="1" dirty="0">
              <a:solidFill>
                <a:schemeClr val="bg1"/>
              </a:solidFill>
              <a:latin typeface="Calibri" panose="020F0502020204030204" pitchFamily="34" charset="0"/>
              <a:cs typeface="Calibri" panose="020F0502020204030204" pitchFamily="34" charset="0"/>
            </a:endParaRPr>
          </a:p>
        </p:txBody>
      </p:sp>
      <p:sp>
        <p:nvSpPr>
          <p:cNvPr id="6" name="Arrow: Chevron 5">
            <a:extLst>
              <a:ext uri="{FF2B5EF4-FFF2-40B4-BE49-F238E27FC236}">
                <a16:creationId xmlns:a16="http://schemas.microsoft.com/office/drawing/2014/main" id="{1C2ABC7E-FB42-87DC-C102-DDDD7C315515}"/>
              </a:ext>
            </a:extLst>
          </p:cNvPr>
          <p:cNvSpPr/>
          <p:nvPr/>
        </p:nvSpPr>
        <p:spPr>
          <a:xfrm>
            <a:off x="5094064" y="961522"/>
            <a:ext cx="1983552" cy="717417"/>
          </a:xfrm>
          <a:prstGeom prst="chevron">
            <a:avLst/>
          </a:prstGeom>
          <a:solidFill>
            <a:schemeClr val="bg1">
              <a:lumMod val="95000"/>
              <a:alpha val="30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en-US" b="1" dirty="0">
                <a:solidFill>
                  <a:schemeClr val="bg1"/>
                </a:solidFill>
                <a:latin typeface="Calibri" panose="020F0502020204030204" pitchFamily="34" charset="0"/>
                <a:cs typeface="Calibri" panose="020F0502020204030204" pitchFamily="34" charset="0"/>
              </a:rPr>
              <a:t>Model Development</a:t>
            </a:r>
            <a:endParaRPr lang="en-IN" b="1" dirty="0">
              <a:solidFill>
                <a:schemeClr val="bg1"/>
              </a:solidFill>
              <a:latin typeface="Calibri" panose="020F0502020204030204" pitchFamily="34" charset="0"/>
              <a:cs typeface="Calibri" panose="020F0502020204030204" pitchFamily="34" charset="0"/>
            </a:endParaRPr>
          </a:p>
        </p:txBody>
      </p:sp>
      <p:sp>
        <p:nvSpPr>
          <p:cNvPr id="7" name="Rectangle: Rounded Corners 6">
            <a:extLst>
              <a:ext uri="{FF2B5EF4-FFF2-40B4-BE49-F238E27FC236}">
                <a16:creationId xmlns:a16="http://schemas.microsoft.com/office/drawing/2014/main" id="{C13A60C2-0306-15BC-CB1F-E2C12B7A42D3}"/>
              </a:ext>
            </a:extLst>
          </p:cNvPr>
          <p:cNvSpPr/>
          <p:nvPr/>
        </p:nvSpPr>
        <p:spPr>
          <a:xfrm>
            <a:off x="461104" y="2169432"/>
            <a:ext cx="1983552" cy="2586581"/>
          </a:xfrm>
          <a:prstGeom prst="roundRect">
            <a:avLst>
              <a:gd name="adj" fmla="val 4519"/>
            </a:avLst>
          </a:prstGeom>
          <a:no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marL="179705" indent="-179705">
              <a:buClr>
                <a:schemeClr val="bg1"/>
              </a:buClr>
              <a:buFont typeface="Arial" panose="020B0604020202020204" pitchFamily="34" charset="0"/>
              <a:buChar char="•"/>
            </a:pPr>
            <a:r>
              <a:rPr lang="en-US" sz="1200" dirty="0">
                <a:solidFill>
                  <a:schemeClr val="bg1"/>
                </a:solidFill>
                <a:latin typeface="Calibri" panose="020F0502020204030204" pitchFamily="34" charset="0"/>
                <a:cs typeface="Calibri" panose="020F0502020204030204" pitchFamily="34" charset="0"/>
              </a:rPr>
              <a:t>Sub-setting (keeping relevant variables/records, e.g. splitting the target variable and seeing what happens in features</a:t>
            </a:r>
          </a:p>
          <a:p>
            <a:pPr marL="179705" indent="-179705">
              <a:buClr>
                <a:schemeClr val="bg1"/>
              </a:buClr>
              <a:buFont typeface="Arial" panose="020B0604020202020204" pitchFamily="34" charset="0"/>
              <a:buChar char="•"/>
            </a:pPr>
            <a:endParaRPr lang="en-US" sz="1200" dirty="0">
              <a:solidFill>
                <a:schemeClr val="bg1"/>
              </a:solidFill>
              <a:latin typeface="Calibri" panose="020F0502020204030204" pitchFamily="34" charset="0"/>
              <a:cs typeface="Calibri" panose="020F0502020204030204" pitchFamily="34" charset="0"/>
            </a:endParaRPr>
          </a:p>
          <a:p>
            <a:pPr marL="179705" indent="-179705">
              <a:buClr>
                <a:schemeClr val="bg1"/>
              </a:buClr>
              <a:buFont typeface="Arial" panose="020B0604020202020204" pitchFamily="34" charset="0"/>
              <a:buChar char="•"/>
            </a:pPr>
            <a:r>
              <a:rPr lang="en-US" sz="1200" dirty="0">
                <a:solidFill>
                  <a:schemeClr val="bg1"/>
                </a:solidFill>
                <a:latin typeface="Calibri" panose="020F0502020204030204" pitchFamily="34" charset="0"/>
                <a:cs typeface="Calibri" panose="020F0502020204030204" pitchFamily="34" charset="0"/>
              </a:rPr>
              <a:t>Extensive bi-variate analysis conducted on all meaningful variables</a:t>
            </a:r>
          </a:p>
          <a:p>
            <a:pPr marL="179705" indent="-179705">
              <a:buClr>
                <a:schemeClr val="bg1"/>
              </a:buClr>
              <a:buFont typeface="Arial" panose="020B0604020202020204" pitchFamily="34" charset="0"/>
              <a:buChar char="•"/>
            </a:pPr>
            <a:endParaRPr lang="en-US" sz="1200" dirty="0">
              <a:solidFill>
                <a:schemeClr val="bg1"/>
              </a:solidFill>
              <a:latin typeface="Calibri" panose="020F0502020204030204" pitchFamily="34" charset="0"/>
              <a:cs typeface="Calibri" panose="020F0502020204030204" pitchFamily="34" charset="0"/>
            </a:endParaRPr>
          </a:p>
          <a:p>
            <a:pPr marL="179705" indent="-179705">
              <a:buClr>
                <a:schemeClr val="bg1"/>
              </a:buClr>
              <a:buFont typeface="Arial" panose="020B0604020202020204" pitchFamily="34" charset="0"/>
              <a:buChar char="•"/>
            </a:pPr>
            <a:r>
              <a:rPr lang="en-US" sz="1200" dirty="0">
                <a:solidFill>
                  <a:schemeClr val="bg1"/>
                </a:solidFill>
                <a:latin typeface="Calibri" panose="020F0502020204030204" pitchFamily="34" charset="0"/>
                <a:cs typeface="Calibri" panose="020F0502020204030204" pitchFamily="34" charset="0"/>
              </a:rPr>
              <a:t>Rename the features into meaningful ones </a:t>
            </a:r>
          </a:p>
          <a:p>
            <a:pPr>
              <a:buClr>
                <a:schemeClr val="bg1"/>
              </a:buClr>
            </a:pPr>
            <a:endParaRPr lang="en-US" sz="1200" dirty="0">
              <a:solidFill>
                <a:schemeClr val="bg1"/>
              </a:solidFill>
              <a:latin typeface="Calibri" panose="020F0502020204030204" pitchFamily="34" charset="0"/>
              <a:cs typeface="Calibri" panose="020F0502020204030204" pitchFamily="34" charset="0"/>
            </a:endParaRPr>
          </a:p>
        </p:txBody>
      </p:sp>
      <p:sp>
        <p:nvSpPr>
          <p:cNvPr id="8" name="Rectangle: Rounded Corners 7">
            <a:extLst>
              <a:ext uri="{FF2B5EF4-FFF2-40B4-BE49-F238E27FC236}">
                <a16:creationId xmlns:a16="http://schemas.microsoft.com/office/drawing/2014/main" id="{42C3F6C2-3E72-D724-A661-AC8E0C842C46}"/>
              </a:ext>
            </a:extLst>
          </p:cNvPr>
          <p:cNvSpPr/>
          <p:nvPr/>
        </p:nvSpPr>
        <p:spPr>
          <a:xfrm>
            <a:off x="2980784" y="2195807"/>
            <a:ext cx="1983552" cy="2586581"/>
          </a:xfrm>
          <a:prstGeom prst="roundRect">
            <a:avLst>
              <a:gd name="adj" fmla="val 4519"/>
            </a:avLst>
          </a:prstGeom>
          <a:no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marL="179705" indent="-179705">
              <a:buClr>
                <a:schemeClr val="bg1"/>
              </a:buClr>
              <a:buFont typeface="Arial" panose="020B0604020202020204" pitchFamily="34" charset="0"/>
              <a:buChar char="•"/>
            </a:pPr>
            <a:r>
              <a:rPr lang="en-US" sz="1200" dirty="0">
                <a:solidFill>
                  <a:schemeClr val="bg1"/>
                </a:solidFill>
                <a:latin typeface="Calibri" panose="020F0502020204030204" pitchFamily="34" charset="0"/>
                <a:cs typeface="Calibri" panose="020F0502020204030204" pitchFamily="34" charset="0"/>
              </a:rPr>
              <a:t>1 new variable is modified ( days to years ) for better understanding</a:t>
            </a:r>
          </a:p>
          <a:p>
            <a:pPr marL="179705" indent="-179705">
              <a:buClr>
                <a:schemeClr val="bg1"/>
              </a:buClr>
              <a:buFont typeface="Arial" panose="020B0604020202020204" pitchFamily="34" charset="0"/>
              <a:buChar char="•"/>
            </a:pPr>
            <a:endParaRPr lang="en-US" sz="1200" dirty="0">
              <a:solidFill>
                <a:schemeClr val="bg1"/>
              </a:solidFill>
              <a:latin typeface="Calibri" panose="020F0502020204030204" pitchFamily="34" charset="0"/>
              <a:cs typeface="Calibri" panose="020F0502020204030204" pitchFamily="34" charset="0"/>
            </a:endParaRPr>
          </a:p>
          <a:p>
            <a:pPr marL="179705" indent="-179705">
              <a:buClr>
                <a:schemeClr val="bg1"/>
              </a:buClr>
              <a:buFont typeface="Arial" panose="020B0604020202020204" pitchFamily="34" charset="0"/>
              <a:buChar char="•"/>
            </a:pPr>
            <a:r>
              <a:rPr lang="en-US" sz="1200" dirty="0">
                <a:solidFill>
                  <a:schemeClr val="bg1"/>
                </a:solidFill>
                <a:latin typeface="Calibri" panose="020F0502020204030204" pitchFamily="34" charset="0"/>
                <a:cs typeface="Calibri" panose="020F0502020204030204" pitchFamily="34" charset="0"/>
              </a:rPr>
              <a:t>1 variable is dropped off after Feature Engineering since they weak correlation with dependent variable</a:t>
            </a:r>
          </a:p>
          <a:p>
            <a:pPr>
              <a:buClr>
                <a:schemeClr val="bg1"/>
              </a:buClr>
            </a:pPr>
            <a:endParaRPr lang="en-US" sz="1200" dirty="0">
              <a:solidFill>
                <a:schemeClr val="bg1"/>
              </a:solidFill>
              <a:latin typeface="Calibri" panose="020F0502020204030204" pitchFamily="34" charset="0"/>
              <a:cs typeface="Calibri" panose="020F0502020204030204" pitchFamily="34" charset="0"/>
            </a:endParaRPr>
          </a:p>
          <a:p>
            <a:pPr marL="179705" indent="-179705">
              <a:buClr>
                <a:schemeClr val="bg1"/>
              </a:buClr>
              <a:buFont typeface="Arial" panose="020B0604020202020204" pitchFamily="34" charset="0"/>
              <a:buChar char="•"/>
            </a:pPr>
            <a:r>
              <a:rPr lang="en-US" sz="1200" dirty="0">
                <a:solidFill>
                  <a:schemeClr val="bg1"/>
                </a:solidFill>
                <a:latin typeface="Calibri" panose="020F0502020204030204" pitchFamily="34" charset="0"/>
                <a:cs typeface="Calibri" panose="020F0502020204030204" pitchFamily="34" charset="0"/>
              </a:rPr>
              <a:t>Used pandas get </a:t>
            </a:r>
            <a:r>
              <a:rPr lang="en-US" sz="1200" dirty="0" err="1">
                <a:solidFill>
                  <a:schemeClr val="bg1"/>
                </a:solidFill>
                <a:latin typeface="Calibri" panose="020F0502020204030204" pitchFamily="34" charset="0"/>
                <a:cs typeface="Calibri" panose="020F0502020204030204" pitchFamily="34" charset="0"/>
              </a:rPr>
              <a:t>dummis</a:t>
            </a:r>
            <a:r>
              <a:rPr lang="en-US" sz="1200" dirty="0">
                <a:solidFill>
                  <a:schemeClr val="bg1"/>
                </a:solidFill>
                <a:latin typeface="Calibri" panose="020F0502020204030204" pitchFamily="34" charset="0"/>
                <a:cs typeface="Calibri" panose="020F0502020204030204" pitchFamily="34" charset="0"/>
              </a:rPr>
              <a:t> to create dummy variables ( get dummies )</a:t>
            </a:r>
          </a:p>
        </p:txBody>
      </p:sp>
      <p:sp>
        <p:nvSpPr>
          <p:cNvPr id="9" name="Rectangle: Rounded Corners 8">
            <a:extLst>
              <a:ext uri="{FF2B5EF4-FFF2-40B4-BE49-F238E27FC236}">
                <a16:creationId xmlns:a16="http://schemas.microsoft.com/office/drawing/2014/main" id="{C62B781E-C44A-A6D2-2E79-EA8B871C2361}"/>
              </a:ext>
            </a:extLst>
          </p:cNvPr>
          <p:cNvSpPr/>
          <p:nvPr/>
        </p:nvSpPr>
        <p:spPr>
          <a:xfrm>
            <a:off x="5337904" y="2195807"/>
            <a:ext cx="1983552" cy="2586581"/>
          </a:xfrm>
          <a:prstGeom prst="roundRect">
            <a:avLst>
              <a:gd name="adj" fmla="val 4519"/>
            </a:avLst>
          </a:prstGeom>
          <a:no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marL="179705" indent="-179705">
              <a:buClr>
                <a:schemeClr val="bg1"/>
              </a:buClr>
              <a:buFont typeface="Arial" panose="020B0604020202020204" pitchFamily="34" charset="0"/>
              <a:buChar char="•"/>
            </a:pPr>
            <a:r>
              <a:rPr lang="en-US" sz="1200" dirty="0">
                <a:solidFill>
                  <a:schemeClr val="bg1"/>
                </a:solidFill>
                <a:latin typeface="Calibri" panose="020F0502020204030204" pitchFamily="34" charset="0"/>
                <a:cs typeface="Calibri" panose="020F0502020204030204" pitchFamily="34" charset="0"/>
              </a:rPr>
              <a:t>Decision tree is chosen as the preferred modeling technique since the predicted feature is continuous</a:t>
            </a:r>
          </a:p>
          <a:p>
            <a:pPr marL="179705" indent="-179705">
              <a:buClr>
                <a:schemeClr val="bg1"/>
              </a:buClr>
              <a:buFont typeface="Arial" panose="020B0604020202020204" pitchFamily="34" charset="0"/>
              <a:buChar char="•"/>
            </a:pPr>
            <a:endParaRPr lang="en-US" sz="1200" dirty="0">
              <a:solidFill>
                <a:schemeClr val="bg1"/>
              </a:solidFill>
              <a:latin typeface="Calibri" panose="020F0502020204030204" pitchFamily="34" charset="0"/>
              <a:cs typeface="Calibri" panose="020F0502020204030204" pitchFamily="34" charset="0"/>
            </a:endParaRPr>
          </a:p>
          <a:p>
            <a:pPr marL="179705" indent="-179705">
              <a:buClr>
                <a:schemeClr val="bg1"/>
              </a:buClr>
              <a:buFont typeface="Arial" panose="020B0604020202020204" pitchFamily="34" charset="0"/>
              <a:buChar char="•"/>
            </a:pPr>
            <a:r>
              <a:rPr lang="en-US" sz="1200" dirty="0">
                <a:solidFill>
                  <a:schemeClr val="bg1"/>
                </a:solidFill>
                <a:latin typeface="Calibri" panose="020F0502020204030204" pitchFamily="34" charset="0"/>
                <a:cs typeface="Calibri" panose="020F0502020204030204" pitchFamily="34" charset="0"/>
              </a:rPr>
              <a:t>We also use Logistic Regression for this </a:t>
            </a:r>
          </a:p>
          <a:p>
            <a:pPr marL="179705" indent="-179705">
              <a:buClr>
                <a:schemeClr val="bg1"/>
              </a:buClr>
              <a:buFont typeface="Arial" panose="020B0604020202020204" pitchFamily="34" charset="0"/>
              <a:buChar char="•"/>
            </a:pPr>
            <a:endParaRPr lang="en-US" sz="1200" dirty="0">
              <a:solidFill>
                <a:schemeClr val="bg1"/>
              </a:solidFill>
              <a:latin typeface="Calibri" panose="020F0502020204030204" pitchFamily="34" charset="0"/>
              <a:cs typeface="Calibri" panose="020F0502020204030204" pitchFamily="34" charset="0"/>
            </a:endParaRPr>
          </a:p>
          <a:p>
            <a:pPr marL="179705" indent="-179705">
              <a:buClr>
                <a:schemeClr val="bg1"/>
              </a:buClr>
              <a:buFont typeface="Arial" panose="020B0604020202020204" pitchFamily="34" charset="0"/>
              <a:buChar char="•"/>
            </a:pPr>
            <a:r>
              <a:rPr lang="en-US" sz="1200" dirty="0">
                <a:solidFill>
                  <a:schemeClr val="bg1"/>
                </a:solidFill>
                <a:latin typeface="Calibri" panose="020F0502020204030204" pitchFamily="34" charset="0"/>
                <a:cs typeface="Calibri" panose="020F0502020204030204" pitchFamily="34" charset="0"/>
              </a:rPr>
              <a:t>We develop the model based on the metrics </a:t>
            </a:r>
          </a:p>
        </p:txBody>
      </p:sp>
    </p:spTree>
    <p:extLst>
      <p:ext uri="{BB962C8B-B14F-4D97-AF65-F5344CB8AC3E}">
        <p14:creationId xmlns:p14="http://schemas.microsoft.com/office/powerpoint/2010/main" val="1086375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B4B4B6AC-CD77-4EC3-AF4A-4A21203B22C5}"/>
              </a:ext>
            </a:extLst>
          </p:cNvPr>
          <p:cNvPicPr preferRelativeResize="0"/>
          <p:nvPr/>
        </p:nvPicPr>
        <p:blipFill rotWithShape="1">
          <a:blip r:embed="rId2">
            <a:alphaModFix/>
          </a:blip>
          <a:srcRect/>
          <a:stretch/>
        </p:blipFill>
        <p:spPr>
          <a:xfrm>
            <a:off x="-1939465" y="-1"/>
            <a:ext cx="11253322" cy="5143499"/>
          </a:xfrm>
          <a:prstGeom prst="rect">
            <a:avLst/>
          </a:prstGeom>
          <a:noFill/>
          <a:ln>
            <a:noFill/>
          </a:ln>
        </p:spPr>
      </p:pic>
      <p:sp>
        <p:nvSpPr>
          <p:cNvPr id="3" name="Title 2">
            <a:extLst>
              <a:ext uri="{FF2B5EF4-FFF2-40B4-BE49-F238E27FC236}">
                <a16:creationId xmlns:a16="http://schemas.microsoft.com/office/drawing/2014/main" id="{5666E6EB-4280-215D-8182-F50079400257}"/>
              </a:ext>
            </a:extLst>
          </p:cNvPr>
          <p:cNvSpPr>
            <a:spLocks noGrp="1"/>
          </p:cNvSpPr>
          <p:nvPr>
            <p:ph type="title"/>
          </p:nvPr>
        </p:nvSpPr>
        <p:spPr>
          <a:xfrm>
            <a:off x="307240" y="91915"/>
            <a:ext cx="4702629" cy="1077490"/>
          </a:xfrm>
        </p:spPr>
        <p:txBody>
          <a:bodyPr>
            <a:normAutofit/>
          </a:bodyPr>
          <a:lstStyle/>
          <a:p>
            <a:pPr marL="571500" indent="-571500">
              <a:buFont typeface="Wingdings" panose="05000000000000000000" pitchFamily="2" charset="2"/>
              <a:buChar char="q"/>
            </a:pPr>
            <a:r>
              <a:rPr lang="en-IN" sz="2800" dirty="0">
                <a:solidFill>
                  <a:schemeClr val="tx2"/>
                </a:solidFill>
              </a:rPr>
              <a:t>Correlation plot </a:t>
            </a:r>
          </a:p>
        </p:txBody>
      </p:sp>
      <p:pic>
        <p:nvPicPr>
          <p:cNvPr id="1026" name="Picture 2">
            <a:extLst>
              <a:ext uri="{FF2B5EF4-FFF2-40B4-BE49-F238E27FC236}">
                <a16:creationId xmlns:a16="http://schemas.microsoft.com/office/drawing/2014/main" id="{5107AB95-7DDE-2B8A-0BE9-916C9BDF48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69405"/>
            <a:ext cx="5589585" cy="39115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F53094-13C0-080F-F8B2-B14E7C3B27E4}"/>
              </a:ext>
            </a:extLst>
          </p:cNvPr>
          <p:cNvSpPr txBox="1"/>
          <p:nvPr/>
        </p:nvSpPr>
        <p:spPr>
          <a:xfrm>
            <a:off x="6139543" y="510368"/>
            <a:ext cx="2559013" cy="400110"/>
          </a:xfrm>
          <a:prstGeom prst="rect">
            <a:avLst/>
          </a:prstGeom>
          <a:noFill/>
        </p:spPr>
        <p:txBody>
          <a:bodyPr wrap="square" rtlCol="0">
            <a:spAutoFit/>
          </a:bodyPr>
          <a:lstStyle/>
          <a:p>
            <a:r>
              <a:rPr lang="en-IN" sz="2000" dirty="0">
                <a:solidFill>
                  <a:schemeClr val="tx2"/>
                </a:solidFill>
              </a:rPr>
              <a:t>Key Findings</a:t>
            </a:r>
          </a:p>
        </p:txBody>
      </p:sp>
      <p:sp>
        <p:nvSpPr>
          <p:cNvPr id="6" name="TextBox 5">
            <a:extLst>
              <a:ext uri="{FF2B5EF4-FFF2-40B4-BE49-F238E27FC236}">
                <a16:creationId xmlns:a16="http://schemas.microsoft.com/office/drawing/2014/main" id="{C79DDECF-7F94-1F75-CF7A-E01D4237BB4E}"/>
              </a:ext>
            </a:extLst>
          </p:cNvPr>
          <p:cNvSpPr txBox="1"/>
          <p:nvPr/>
        </p:nvSpPr>
        <p:spPr>
          <a:xfrm>
            <a:off x="5318696" y="1231900"/>
            <a:ext cx="3593075" cy="3170099"/>
          </a:xfrm>
          <a:prstGeom prst="rect">
            <a:avLst/>
          </a:prstGeom>
          <a:noFill/>
        </p:spPr>
        <p:txBody>
          <a:bodyPr wrap="square" rtlCol="0">
            <a:spAutoFit/>
          </a:bodyPr>
          <a:lstStyle/>
          <a:p>
            <a:pPr marL="342900" indent="-342900" algn="ctr">
              <a:buSzPct val="150000"/>
              <a:buFont typeface="Wingdings" panose="05000000000000000000" pitchFamily="2" charset="2"/>
              <a:buChar char="q"/>
            </a:pPr>
            <a:r>
              <a:rPr lang="en-IN" sz="2000" dirty="0">
                <a:solidFill>
                  <a:schemeClr val="tx2"/>
                </a:solidFill>
              </a:rPr>
              <a:t>  From this correlation plot we   observed that there is negative correlation (Inversely proportional) </a:t>
            </a:r>
          </a:p>
          <a:p>
            <a:pPr marL="342900" indent="-342900" algn="ctr">
              <a:buSzPct val="150000"/>
              <a:buFont typeface="Wingdings" panose="05000000000000000000" pitchFamily="2" charset="2"/>
              <a:buChar char="q"/>
            </a:pPr>
            <a:r>
              <a:rPr lang="en-IN" sz="2000" dirty="0">
                <a:solidFill>
                  <a:schemeClr val="tx2"/>
                </a:solidFill>
              </a:rPr>
              <a:t> Then we can say that credit score and Interest rate are negatively correlated</a:t>
            </a:r>
          </a:p>
          <a:p>
            <a:pPr marL="342900" indent="-342900" algn="ctr">
              <a:buSzPct val="150000"/>
              <a:buFont typeface="Wingdings" panose="05000000000000000000" pitchFamily="2" charset="2"/>
              <a:buChar char="q"/>
            </a:pPr>
            <a:r>
              <a:rPr lang="en-IN" sz="2000" dirty="0">
                <a:solidFill>
                  <a:schemeClr val="tx2"/>
                </a:solidFill>
              </a:rPr>
              <a:t> Then we drop one of the variable from both </a:t>
            </a:r>
          </a:p>
        </p:txBody>
      </p:sp>
    </p:spTree>
    <p:extLst>
      <p:ext uri="{BB962C8B-B14F-4D97-AF65-F5344CB8AC3E}">
        <p14:creationId xmlns:p14="http://schemas.microsoft.com/office/powerpoint/2010/main" val="3022823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B4B4B6AC-CD77-4EC3-AF4A-4A21203B22C5}"/>
              </a:ext>
            </a:extLst>
          </p:cNvPr>
          <p:cNvPicPr preferRelativeResize="0"/>
          <p:nvPr/>
        </p:nvPicPr>
        <p:blipFill rotWithShape="1">
          <a:blip r:embed="rId2">
            <a:alphaModFix/>
          </a:blip>
          <a:srcRect/>
          <a:stretch/>
        </p:blipFill>
        <p:spPr>
          <a:xfrm>
            <a:off x="0" y="30481"/>
            <a:ext cx="9143998" cy="5143499"/>
          </a:xfrm>
          <a:prstGeom prst="rect">
            <a:avLst/>
          </a:prstGeom>
          <a:noFill/>
          <a:ln>
            <a:noFill/>
          </a:ln>
        </p:spPr>
      </p:pic>
      <p:sp>
        <p:nvSpPr>
          <p:cNvPr id="5" name="TextBox 4">
            <a:extLst>
              <a:ext uri="{FF2B5EF4-FFF2-40B4-BE49-F238E27FC236}">
                <a16:creationId xmlns:a16="http://schemas.microsoft.com/office/drawing/2014/main" id="{830704FB-2A1D-5877-B2D4-44CC3391E20F}"/>
              </a:ext>
            </a:extLst>
          </p:cNvPr>
          <p:cNvSpPr txBox="1"/>
          <p:nvPr/>
        </p:nvSpPr>
        <p:spPr>
          <a:xfrm>
            <a:off x="288124" y="145272"/>
            <a:ext cx="7714598" cy="1077218"/>
          </a:xfrm>
          <a:prstGeom prst="rect">
            <a:avLst/>
          </a:prstGeom>
          <a:noFill/>
        </p:spPr>
        <p:txBody>
          <a:bodyPr wrap="square" rtlCol="0">
            <a:spAutoFit/>
          </a:bodyPr>
          <a:lstStyle/>
          <a:p>
            <a:r>
              <a:rPr lang="en-IN" sz="3200" dirty="0">
                <a:solidFill>
                  <a:schemeClr val="tx2"/>
                </a:solidFill>
              </a:rPr>
              <a:t>Features importance :</a:t>
            </a:r>
          </a:p>
          <a:p>
            <a:endParaRPr lang="en-IN" sz="3200" dirty="0">
              <a:solidFill>
                <a:schemeClr val="tx2"/>
              </a:solidFill>
            </a:endParaRPr>
          </a:p>
        </p:txBody>
      </p:sp>
      <p:pic>
        <p:nvPicPr>
          <p:cNvPr id="2050" name="Picture 2">
            <a:extLst>
              <a:ext uri="{FF2B5EF4-FFF2-40B4-BE49-F238E27FC236}">
                <a16:creationId xmlns:a16="http://schemas.microsoft.com/office/drawing/2014/main" id="{85C4E126-99C3-11E6-E403-A728DF8DB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42810"/>
            <a:ext cx="4934660" cy="35116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EB04272-8E7F-1C69-0A8D-3A9AE1EB8B70}"/>
              </a:ext>
            </a:extLst>
          </p:cNvPr>
          <p:cNvSpPr txBox="1"/>
          <p:nvPr/>
        </p:nvSpPr>
        <p:spPr>
          <a:xfrm>
            <a:off x="5486400" y="1444380"/>
            <a:ext cx="3463047" cy="3108543"/>
          </a:xfrm>
          <a:prstGeom prst="rect">
            <a:avLst/>
          </a:prstGeom>
          <a:noFill/>
        </p:spPr>
        <p:txBody>
          <a:bodyPr wrap="square" rtlCol="0">
            <a:spAutoFit/>
          </a:bodyPr>
          <a:lstStyle/>
          <a:p>
            <a:pPr marL="285750" indent="-285750">
              <a:buSzPct val="150000"/>
              <a:buFont typeface="Wingdings" panose="05000000000000000000" pitchFamily="2" charset="2"/>
              <a:buChar char="q"/>
            </a:pPr>
            <a:r>
              <a:rPr lang="en-IN" dirty="0">
                <a:solidFill>
                  <a:schemeClr val="tx2"/>
                </a:solidFill>
              </a:rPr>
              <a:t> From this chart , we interpret that debts/income is the most important variable in this</a:t>
            </a:r>
          </a:p>
          <a:p>
            <a:pPr>
              <a:buSzPct val="150000"/>
            </a:pPr>
            <a:endParaRPr lang="en-IN" dirty="0">
              <a:solidFill>
                <a:schemeClr val="tx2"/>
              </a:solidFill>
            </a:endParaRPr>
          </a:p>
          <a:p>
            <a:pPr marL="285750" indent="-285750">
              <a:buSzPct val="150000"/>
              <a:buFont typeface="Wingdings" panose="05000000000000000000" pitchFamily="2" charset="2"/>
              <a:buChar char="q"/>
            </a:pPr>
            <a:r>
              <a:rPr lang="en-IN" dirty="0">
                <a:solidFill>
                  <a:schemeClr val="tx2"/>
                </a:solidFill>
              </a:rPr>
              <a:t> And we see importance of features in the data given</a:t>
            </a:r>
          </a:p>
          <a:p>
            <a:pPr>
              <a:buSzPct val="150000"/>
            </a:pPr>
            <a:r>
              <a:rPr lang="en-IN" dirty="0">
                <a:solidFill>
                  <a:schemeClr val="tx2"/>
                </a:solidFill>
              </a:rPr>
              <a:t> </a:t>
            </a:r>
          </a:p>
          <a:p>
            <a:pPr marL="285750" indent="-285750">
              <a:buSzPct val="150000"/>
              <a:buFont typeface="Wingdings" panose="05000000000000000000" pitchFamily="2" charset="2"/>
              <a:buChar char="q"/>
            </a:pPr>
            <a:r>
              <a:rPr lang="en-IN" dirty="0">
                <a:solidFill>
                  <a:schemeClr val="tx2"/>
                </a:solidFill>
              </a:rPr>
              <a:t>  Due feature has less importance </a:t>
            </a:r>
          </a:p>
          <a:p>
            <a:pPr marL="285750" indent="-285750">
              <a:buSzPct val="150000"/>
              <a:buFont typeface="Wingdings" panose="05000000000000000000" pitchFamily="2" charset="2"/>
              <a:buChar char="q"/>
            </a:pPr>
            <a:endParaRPr lang="en-IN" dirty="0">
              <a:solidFill>
                <a:schemeClr val="tx2"/>
              </a:solidFill>
            </a:endParaRPr>
          </a:p>
          <a:p>
            <a:pPr marL="285750" indent="-285750">
              <a:buSzPct val="150000"/>
              <a:buFont typeface="Wingdings" panose="05000000000000000000" pitchFamily="2" charset="2"/>
              <a:buChar char="q"/>
            </a:pPr>
            <a:r>
              <a:rPr lang="en-IN" dirty="0">
                <a:solidFill>
                  <a:schemeClr val="tx2"/>
                </a:solidFill>
              </a:rPr>
              <a:t> Annual income , Interest rate are also having higher  importance while predicting the target </a:t>
            </a:r>
          </a:p>
          <a:p>
            <a:pPr marL="285750" indent="-285750">
              <a:buSzPct val="150000"/>
              <a:buFont typeface="Wingdings" panose="05000000000000000000" pitchFamily="2" charset="2"/>
              <a:buChar char="q"/>
            </a:pPr>
            <a:endParaRPr lang="en-IN" dirty="0">
              <a:solidFill>
                <a:schemeClr val="tx2"/>
              </a:solidFill>
            </a:endParaRPr>
          </a:p>
          <a:p>
            <a:pPr>
              <a:buSzPct val="150000"/>
            </a:pPr>
            <a:r>
              <a:rPr lang="en-IN" dirty="0">
                <a:solidFill>
                  <a:schemeClr val="tx2"/>
                </a:solidFill>
              </a:rPr>
              <a:t> </a:t>
            </a:r>
          </a:p>
        </p:txBody>
      </p:sp>
    </p:spTree>
    <p:extLst>
      <p:ext uri="{BB962C8B-B14F-4D97-AF65-F5344CB8AC3E}">
        <p14:creationId xmlns:p14="http://schemas.microsoft.com/office/powerpoint/2010/main" val="3510055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B4B4B6AC-CD77-4EC3-AF4A-4A21203B22C5}"/>
              </a:ext>
            </a:extLst>
          </p:cNvPr>
          <p:cNvPicPr preferRelativeResize="0"/>
          <p:nvPr/>
        </p:nvPicPr>
        <p:blipFill rotWithShape="1">
          <a:blip r:embed="rId2">
            <a:alphaModFix/>
          </a:blip>
          <a:srcRect/>
          <a:stretch/>
        </p:blipFill>
        <p:spPr>
          <a:xfrm>
            <a:off x="0" y="1"/>
            <a:ext cx="9143998" cy="5143499"/>
          </a:xfrm>
          <a:prstGeom prst="rect">
            <a:avLst/>
          </a:prstGeom>
          <a:noFill/>
          <a:ln>
            <a:noFill/>
          </a:ln>
        </p:spPr>
      </p:pic>
      <p:sp>
        <p:nvSpPr>
          <p:cNvPr id="3" name="TextBox 2">
            <a:extLst>
              <a:ext uri="{FF2B5EF4-FFF2-40B4-BE49-F238E27FC236}">
                <a16:creationId xmlns:a16="http://schemas.microsoft.com/office/drawing/2014/main" id="{884988E9-2C5A-43A8-21FC-0B2E3663AD2B}"/>
              </a:ext>
            </a:extLst>
          </p:cNvPr>
          <p:cNvSpPr txBox="1"/>
          <p:nvPr/>
        </p:nvSpPr>
        <p:spPr>
          <a:xfrm>
            <a:off x="314960" y="149573"/>
            <a:ext cx="6187440" cy="584775"/>
          </a:xfrm>
          <a:prstGeom prst="rect">
            <a:avLst/>
          </a:prstGeom>
          <a:noFill/>
        </p:spPr>
        <p:txBody>
          <a:bodyPr wrap="square" rtlCol="0">
            <a:spAutoFit/>
          </a:bodyPr>
          <a:lstStyle/>
          <a:p>
            <a:pPr marL="457200" indent="-457200">
              <a:buFont typeface="Wingdings" panose="05000000000000000000" pitchFamily="2" charset="2"/>
              <a:buChar char="q"/>
            </a:pPr>
            <a:r>
              <a:rPr lang="en-IN" sz="3200" dirty="0">
                <a:solidFill>
                  <a:schemeClr val="tx2"/>
                </a:solidFill>
              </a:rPr>
              <a:t>Why this Algorithm  ???</a:t>
            </a:r>
          </a:p>
        </p:txBody>
      </p:sp>
      <p:sp>
        <p:nvSpPr>
          <p:cNvPr id="4" name="TextBox 3">
            <a:extLst>
              <a:ext uri="{FF2B5EF4-FFF2-40B4-BE49-F238E27FC236}">
                <a16:creationId xmlns:a16="http://schemas.microsoft.com/office/drawing/2014/main" id="{730CDF31-1D24-9C25-2AB9-2D50D6D07013}"/>
              </a:ext>
            </a:extLst>
          </p:cNvPr>
          <p:cNvSpPr txBox="1"/>
          <p:nvPr/>
        </p:nvSpPr>
        <p:spPr>
          <a:xfrm>
            <a:off x="396240" y="629345"/>
            <a:ext cx="6187440" cy="4524315"/>
          </a:xfrm>
          <a:prstGeom prst="rect">
            <a:avLst/>
          </a:prstGeom>
          <a:noFill/>
        </p:spPr>
        <p:txBody>
          <a:bodyPr wrap="square" rtlCol="0">
            <a:spAutoFit/>
          </a:bodyPr>
          <a:lstStyle/>
          <a:p>
            <a:pPr>
              <a:buClr>
                <a:schemeClr val="bg1"/>
              </a:buClr>
            </a:pPr>
            <a:endParaRPr lang="en-US" sz="1600" dirty="0">
              <a:solidFill>
                <a:schemeClr val="bg1"/>
              </a:solidFill>
            </a:endParaRPr>
          </a:p>
          <a:p>
            <a:pPr marL="285750" indent="-285750">
              <a:buClr>
                <a:schemeClr val="bg1"/>
              </a:buClr>
              <a:buFont typeface="Wingdings" panose="05000000000000000000" pitchFamily="2" charset="2"/>
              <a:buChar char="q"/>
            </a:pPr>
            <a:r>
              <a:rPr lang="en-US" sz="1600" dirty="0">
                <a:solidFill>
                  <a:schemeClr val="bg1"/>
                </a:solidFill>
              </a:rPr>
              <a:t>  From the business problem we see that the independent variable which is target variable will be discrete </a:t>
            </a:r>
          </a:p>
          <a:p>
            <a:pPr>
              <a:buClr>
                <a:schemeClr val="bg1"/>
              </a:buClr>
            </a:pPr>
            <a:endParaRPr lang="en-US" sz="1600" dirty="0">
              <a:solidFill>
                <a:schemeClr val="bg1"/>
              </a:solidFill>
            </a:endParaRPr>
          </a:p>
          <a:p>
            <a:pPr marL="285750" indent="-285750">
              <a:buClr>
                <a:schemeClr val="bg1"/>
              </a:buClr>
              <a:buFont typeface="Wingdings" panose="05000000000000000000" pitchFamily="2" charset="2"/>
              <a:buChar char="q"/>
            </a:pPr>
            <a:r>
              <a:rPr lang="en-US" sz="1600" dirty="0">
                <a:solidFill>
                  <a:schemeClr val="bg1"/>
                </a:solidFill>
              </a:rPr>
              <a:t>   when the target variable is discrete we clearly say that this is a classification problem</a:t>
            </a:r>
          </a:p>
          <a:p>
            <a:pPr>
              <a:buClr>
                <a:schemeClr val="bg1"/>
              </a:buClr>
            </a:pPr>
            <a:endParaRPr lang="en-US" sz="1600" dirty="0">
              <a:solidFill>
                <a:schemeClr val="bg1"/>
              </a:solidFill>
            </a:endParaRPr>
          </a:p>
          <a:p>
            <a:pPr marL="285750" indent="-285750">
              <a:buClr>
                <a:schemeClr val="bg1"/>
              </a:buClr>
              <a:buFont typeface="Wingdings" panose="05000000000000000000" pitchFamily="2" charset="2"/>
              <a:buChar char="q"/>
            </a:pPr>
            <a:r>
              <a:rPr lang="en-US" sz="1600" dirty="0">
                <a:solidFill>
                  <a:schemeClr val="bg1"/>
                </a:solidFill>
              </a:rPr>
              <a:t>   And we see that in the data there are two classes in the data then we say that this is a binary classification </a:t>
            </a:r>
          </a:p>
          <a:p>
            <a:pPr>
              <a:buClr>
                <a:schemeClr val="bg1"/>
              </a:buClr>
            </a:pPr>
            <a:endParaRPr lang="en-US" sz="1600" dirty="0">
              <a:solidFill>
                <a:schemeClr val="bg1"/>
              </a:solidFill>
            </a:endParaRPr>
          </a:p>
          <a:p>
            <a:pPr marL="285750" indent="-285750">
              <a:buClr>
                <a:schemeClr val="bg1"/>
              </a:buClr>
              <a:buFont typeface="Wingdings" panose="05000000000000000000" pitchFamily="2" charset="2"/>
              <a:buChar char="q"/>
            </a:pPr>
            <a:r>
              <a:rPr lang="en-US" sz="1600" dirty="0">
                <a:solidFill>
                  <a:schemeClr val="bg1"/>
                </a:solidFill>
              </a:rPr>
              <a:t>  From the binary classification the best and </a:t>
            </a:r>
            <a:r>
              <a:rPr lang="en-US" sz="1600" dirty="0" err="1">
                <a:solidFill>
                  <a:schemeClr val="bg1"/>
                </a:solidFill>
              </a:rPr>
              <a:t>intial</a:t>
            </a:r>
            <a:r>
              <a:rPr lang="en-US" sz="1600" dirty="0">
                <a:solidFill>
                  <a:schemeClr val="bg1"/>
                </a:solidFill>
              </a:rPr>
              <a:t> algorithm used will be Logistic Regression  </a:t>
            </a:r>
          </a:p>
          <a:p>
            <a:pPr>
              <a:buClr>
                <a:schemeClr val="bg1"/>
              </a:buClr>
            </a:pPr>
            <a:endParaRPr lang="en-US" sz="1600" dirty="0">
              <a:solidFill>
                <a:schemeClr val="bg1"/>
              </a:solidFill>
            </a:endParaRPr>
          </a:p>
          <a:p>
            <a:pPr marL="285750" indent="-285750">
              <a:buClr>
                <a:schemeClr val="bg1"/>
              </a:buClr>
              <a:buFont typeface="Wingdings" panose="05000000000000000000" pitchFamily="2" charset="2"/>
              <a:buChar char="q"/>
            </a:pPr>
            <a:r>
              <a:rPr lang="en-US" sz="1600" dirty="0">
                <a:solidFill>
                  <a:schemeClr val="bg1"/>
                </a:solidFill>
              </a:rPr>
              <a:t>   For this problem we use Decision Tree </a:t>
            </a:r>
            <a:r>
              <a:rPr lang="en-US" sz="1600" dirty="0" err="1">
                <a:solidFill>
                  <a:schemeClr val="bg1"/>
                </a:solidFill>
              </a:rPr>
              <a:t>Classfier</a:t>
            </a:r>
            <a:endParaRPr lang="en-US" sz="1600" dirty="0">
              <a:solidFill>
                <a:schemeClr val="bg1"/>
              </a:solidFill>
            </a:endParaRPr>
          </a:p>
          <a:p>
            <a:pPr>
              <a:buClr>
                <a:schemeClr val="bg1"/>
              </a:buClr>
            </a:pPr>
            <a:endParaRPr lang="en-US" sz="1600" dirty="0">
              <a:solidFill>
                <a:schemeClr val="bg1"/>
              </a:solidFill>
            </a:endParaRPr>
          </a:p>
          <a:p>
            <a:pPr marL="285750" indent="-285750">
              <a:buClr>
                <a:schemeClr val="bg1"/>
              </a:buClr>
              <a:buFont typeface="Wingdings" panose="05000000000000000000" pitchFamily="2" charset="2"/>
              <a:buChar char="q"/>
            </a:pPr>
            <a:r>
              <a:rPr lang="en-US" sz="1600" dirty="0">
                <a:solidFill>
                  <a:schemeClr val="bg1"/>
                </a:solidFill>
              </a:rPr>
              <a:t> Another algorithms to be used – KNN , Naïve Bayes , SVC , Random Forest          </a:t>
            </a:r>
          </a:p>
          <a:p>
            <a:pPr marL="285750" indent="-285750">
              <a:buClr>
                <a:schemeClr val="bg1"/>
              </a:buClr>
              <a:buFont typeface="Wingdings" panose="05000000000000000000" pitchFamily="2" charset="2"/>
              <a:buChar char="q"/>
            </a:pPr>
            <a:endParaRPr lang="en-IN" sz="1600" dirty="0"/>
          </a:p>
        </p:txBody>
      </p:sp>
    </p:spTree>
    <p:extLst>
      <p:ext uri="{BB962C8B-B14F-4D97-AF65-F5344CB8AC3E}">
        <p14:creationId xmlns:p14="http://schemas.microsoft.com/office/powerpoint/2010/main" val="2718947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B4B4B6AC-CD77-4EC3-AF4A-4A21203B22C5}"/>
              </a:ext>
            </a:extLst>
          </p:cNvPr>
          <p:cNvPicPr preferRelativeResize="0"/>
          <p:nvPr/>
        </p:nvPicPr>
        <p:blipFill rotWithShape="1">
          <a:blip r:embed="rId2">
            <a:alphaModFix/>
          </a:blip>
          <a:srcRect/>
          <a:stretch/>
        </p:blipFill>
        <p:spPr>
          <a:xfrm>
            <a:off x="2" y="-1"/>
            <a:ext cx="9143998" cy="5143499"/>
          </a:xfrm>
          <a:prstGeom prst="rect">
            <a:avLst/>
          </a:prstGeom>
          <a:noFill/>
          <a:ln>
            <a:noFill/>
          </a:ln>
        </p:spPr>
      </p:pic>
      <p:sp>
        <p:nvSpPr>
          <p:cNvPr id="4" name="TextBox 3">
            <a:extLst>
              <a:ext uri="{FF2B5EF4-FFF2-40B4-BE49-F238E27FC236}">
                <a16:creationId xmlns:a16="http://schemas.microsoft.com/office/drawing/2014/main" id="{BA718645-7F6F-0231-9047-1322B64EE2C3}"/>
              </a:ext>
            </a:extLst>
          </p:cNvPr>
          <p:cNvSpPr txBox="1"/>
          <p:nvPr/>
        </p:nvSpPr>
        <p:spPr>
          <a:xfrm>
            <a:off x="314960" y="0"/>
            <a:ext cx="5090160" cy="523220"/>
          </a:xfrm>
          <a:prstGeom prst="rect">
            <a:avLst/>
          </a:prstGeom>
          <a:noFill/>
        </p:spPr>
        <p:txBody>
          <a:bodyPr wrap="square" rtlCol="0">
            <a:spAutoFit/>
          </a:bodyPr>
          <a:lstStyle/>
          <a:p>
            <a:r>
              <a:rPr lang="en-US" sz="2800" u="sng" dirty="0">
                <a:solidFill>
                  <a:schemeClr val="bg1"/>
                </a:solidFill>
              </a:rPr>
              <a:t>Model building :</a:t>
            </a:r>
            <a:endParaRPr lang="en-IN" sz="2800" dirty="0"/>
          </a:p>
        </p:txBody>
      </p:sp>
      <p:sp>
        <p:nvSpPr>
          <p:cNvPr id="5" name="TextBox 4">
            <a:extLst>
              <a:ext uri="{FF2B5EF4-FFF2-40B4-BE49-F238E27FC236}">
                <a16:creationId xmlns:a16="http://schemas.microsoft.com/office/drawing/2014/main" id="{795A7AD9-1336-2C19-5970-CD40349E647A}"/>
              </a:ext>
            </a:extLst>
          </p:cNvPr>
          <p:cNvSpPr txBox="1"/>
          <p:nvPr/>
        </p:nvSpPr>
        <p:spPr>
          <a:xfrm>
            <a:off x="314960" y="540424"/>
            <a:ext cx="5821680" cy="2031325"/>
          </a:xfrm>
          <a:prstGeom prst="rect">
            <a:avLst/>
          </a:prstGeom>
          <a:noFill/>
        </p:spPr>
        <p:txBody>
          <a:bodyPr wrap="square" rtlCol="0">
            <a:spAutoFit/>
          </a:bodyPr>
          <a:lstStyle/>
          <a:p>
            <a:pPr marL="285750" indent="-285750">
              <a:buFont typeface="Wingdings" panose="05000000000000000000" pitchFamily="2" charset="2"/>
              <a:buChar char="q"/>
            </a:pPr>
            <a:r>
              <a:rPr lang="en-US" sz="1400" dirty="0">
                <a:solidFill>
                  <a:schemeClr val="bg1"/>
                </a:solidFill>
              </a:rPr>
              <a:t>After completing all the pre processing steps we would step into build the model </a:t>
            </a:r>
          </a:p>
          <a:p>
            <a:pPr marL="285750" indent="-285750">
              <a:buFont typeface="Wingdings" panose="05000000000000000000" pitchFamily="2" charset="2"/>
              <a:buChar char="q"/>
            </a:pPr>
            <a:r>
              <a:rPr lang="en-US" sz="1400" dirty="0">
                <a:solidFill>
                  <a:schemeClr val="bg1"/>
                </a:solidFill>
              </a:rPr>
              <a:t>For building the model firstly we divided the dataset into 75% for training and 25% for testing the model</a:t>
            </a:r>
          </a:p>
          <a:p>
            <a:pPr marL="285750" indent="-285750">
              <a:buFont typeface="Wingdings" panose="05000000000000000000" pitchFamily="2" charset="2"/>
              <a:buChar char="q"/>
            </a:pPr>
            <a:r>
              <a:rPr lang="en-US" sz="1400" dirty="0">
                <a:solidFill>
                  <a:schemeClr val="bg1"/>
                </a:solidFill>
              </a:rPr>
              <a:t>After that we choose our algorithm from the required sources (</a:t>
            </a:r>
            <a:r>
              <a:rPr lang="en-US" sz="1400" dirty="0" err="1">
                <a:solidFill>
                  <a:schemeClr val="bg1"/>
                </a:solidFill>
              </a:rPr>
              <a:t>sklearn</a:t>
            </a:r>
            <a:r>
              <a:rPr lang="en-US" dirty="0">
                <a:solidFill>
                  <a:schemeClr val="bg1"/>
                </a:solidFill>
              </a:rPr>
              <a:t>)</a:t>
            </a:r>
            <a:endParaRPr lang="en-US" sz="1400" dirty="0">
              <a:solidFill>
                <a:schemeClr val="bg1"/>
              </a:solidFill>
            </a:endParaRPr>
          </a:p>
          <a:p>
            <a:pPr marL="285750" indent="-285750">
              <a:buFont typeface="Wingdings" panose="05000000000000000000" pitchFamily="2" charset="2"/>
              <a:buChar char="q"/>
            </a:pPr>
            <a:r>
              <a:rPr lang="en-US" sz="1400" dirty="0">
                <a:solidFill>
                  <a:schemeClr val="bg1"/>
                </a:solidFill>
              </a:rPr>
              <a:t>Later  we fit training data to our model</a:t>
            </a:r>
          </a:p>
          <a:p>
            <a:pPr marL="285750" indent="-285750">
              <a:buFont typeface="Wingdings" panose="05000000000000000000" pitchFamily="2" charset="2"/>
              <a:buChar char="q"/>
            </a:pPr>
            <a:r>
              <a:rPr lang="en-US" sz="1400" dirty="0">
                <a:solidFill>
                  <a:schemeClr val="bg1"/>
                </a:solidFill>
              </a:rPr>
              <a:t>Finally we test the data using some “classification metrics”</a:t>
            </a:r>
            <a:endParaRPr lang="en-IN" sz="1400" dirty="0">
              <a:solidFill>
                <a:schemeClr val="bg1"/>
              </a:solidFill>
            </a:endParaRPr>
          </a:p>
          <a:p>
            <a:pPr marL="285750" indent="-285750">
              <a:buFont typeface="Wingdings" panose="05000000000000000000" pitchFamily="2" charset="2"/>
              <a:buChar char="q"/>
            </a:pPr>
            <a:endParaRPr lang="en-IN" dirty="0"/>
          </a:p>
        </p:txBody>
      </p:sp>
      <p:sp>
        <p:nvSpPr>
          <p:cNvPr id="6" name="TextBox 5">
            <a:extLst>
              <a:ext uri="{FF2B5EF4-FFF2-40B4-BE49-F238E27FC236}">
                <a16:creationId xmlns:a16="http://schemas.microsoft.com/office/drawing/2014/main" id="{A1A2F2DF-F390-EFE1-47FE-6221FE6F7F23}"/>
              </a:ext>
            </a:extLst>
          </p:cNvPr>
          <p:cNvSpPr txBox="1"/>
          <p:nvPr/>
        </p:nvSpPr>
        <p:spPr>
          <a:xfrm>
            <a:off x="314960" y="2327343"/>
            <a:ext cx="4450080" cy="523220"/>
          </a:xfrm>
          <a:prstGeom prst="rect">
            <a:avLst/>
          </a:prstGeom>
          <a:noFill/>
        </p:spPr>
        <p:txBody>
          <a:bodyPr wrap="square" rtlCol="0">
            <a:spAutoFit/>
          </a:bodyPr>
          <a:lstStyle/>
          <a:p>
            <a:r>
              <a:rPr lang="en-US" sz="2800" u="sng" dirty="0">
                <a:solidFill>
                  <a:schemeClr val="bg1"/>
                </a:solidFill>
              </a:rPr>
              <a:t>Model evaluation metrics :</a:t>
            </a:r>
            <a:endParaRPr lang="en-IN" sz="2800" dirty="0"/>
          </a:p>
        </p:txBody>
      </p:sp>
      <p:sp>
        <p:nvSpPr>
          <p:cNvPr id="7" name="TextBox 6">
            <a:extLst>
              <a:ext uri="{FF2B5EF4-FFF2-40B4-BE49-F238E27FC236}">
                <a16:creationId xmlns:a16="http://schemas.microsoft.com/office/drawing/2014/main" id="{9000F9A6-22BC-B35B-0DE9-8123374C71A5}"/>
              </a:ext>
            </a:extLst>
          </p:cNvPr>
          <p:cNvSpPr txBox="1"/>
          <p:nvPr/>
        </p:nvSpPr>
        <p:spPr>
          <a:xfrm>
            <a:off x="416560" y="3167149"/>
            <a:ext cx="5425440" cy="1631216"/>
          </a:xfrm>
          <a:prstGeom prst="rect">
            <a:avLst/>
          </a:prstGeom>
          <a:noFill/>
        </p:spPr>
        <p:txBody>
          <a:bodyPr wrap="square" rtlCol="0">
            <a:spAutoFit/>
          </a:bodyPr>
          <a:lstStyle/>
          <a:p>
            <a:pPr marL="342900" indent="-342900">
              <a:buClr>
                <a:schemeClr val="bg1"/>
              </a:buClr>
              <a:buFont typeface="+mj-lt"/>
              <a:buAutoNum type="arabicPeriod"/>
            </a:pPr>
            <a:r>
              <a:rPr lang="en-IN" sz="2000" dirty="0">
                <a:solidFill>
                  <a:schemeClr val="tx2"/>
                </a:solidFill>
              </a:rPr>
              <a:t>Confusion matrix </a:t>
            </a:r>
          </a:p>
          <a:p>
            <a:pPr marL="342900" indent="-342900">
              <a:buClr>
                <a:schemeClr val="bg1"/>
              </a:buClr>
              <a:buFont typeface="+mj-lt"/>
              <a:buAutoNum type="arabicPeriod"/>
            </a:pPr>
            <a:r>
              <a:rPr lang="en-IN" sz="2000" dirty="0">
                <a:solidFill>
                  <a:schemeClr val="tx2"/>
                </a:solidFill>
              </a:rPr>
              <a:t>Classification report</a:t>
            </a:r>
          </a:p>
          <a:p>
            <a:pPr marL="342900" indent="-342900">
              <a:buClr>
                <a:schemeClr val="bg1"/>
              </a:buClr>
              <a:buFont typeface="+mj-lt"/>
              <a:buAutoNum type="arabicPeriod"/>
            </a:pPr>
            <a:r>
              <a:rPr lang="en-IN" sz="2000" dirty="0">
                <a:solidFill>
                  <a:schemeClr val="tx2"/>
                </a:solidFill>
              </a:rPr>
              <a:t>Accuracy</a:t>
            </a:r>
          </a:p>
          <a:p>
            <a:pPr marL="342900" indent="-342900">
              <a:buClr>
                <a:schemeClr val="bg1"/>
              </a:buClr>
              <a:buFont typeface="+mj-lt"/>
              <a:buAutoNum type="arabicPeriod"/>
            </a:pPr>
            <a:r>
              <a:rPr lang="en-IN" sz="2000" dirty="0" err="1">
                <a:solidFill>
                  <a:schemeClr val="tx2"/>
                </a:solidFill>
              </a:rPr>
              <a:t>Auc</a:t>
            </a:r>
            <a:r>
              <a:rPr lang="en-IN" sz="2000" dirty="0">
                <a:solidFill>
                  <a:schemeClr val="tx2"/>
                </a:solidFill>
              </a:rPr>
              <a:t>-roc curve</a:t>
            </a:r>
          </a:p>
          <a:p>
            <a:pPr>
              <a:buClr>
                <a:schemeClr val="bg1"/>
              </a:buClr>
            </a:pPr>
            <a:endParaRPr lang="en-IN" sz="2000" dirty="0">
              <a:solidFill>
                <a:schemeClr val="tx2"/>
              </a:solidFill>
            </a:endParaRPr>
          </a:p>
        </p:txBody>
      </p:sp>
    </p:spTree>
    <p:extLst>
      <p:ext uri="{BB962C8B-B14F-4D97-AF65-F5344CB8AC3E}">
        <p14:creationId xmlns:p14="http://schemas.microsoft.com/office/powerpoint/2010/main" val="2143005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B4B4B6AC-CD77-4EC3-AF4A-4A21203B22C5}"/>
              </a:ext>
            </a:extLst>
          </p:cNvPr>
          <p:cNvPicPr preferRelativeResize="0"/>
          <p:nvPr/>
        </p:nvPicPr>
        <p:blipFill rotWithShape="1">
          <a:blip r:embed="rId2">
            <a:alphaModFix/>
          </a:blip>
          <a:srcRect/>
          <a:stretch/>
        </p:blipFill>
        <p:spPr>
          <a:xfrm>
            <a:off x="0" y="31900"/>
            <a:ext cx="9143998" cy="5143499"/>
          </a:xfrm>
          <a:prstGeom prst="rect">
            <a:avLst/>
          </a:prstGeom>
          <a:noFill/>
          <a:ln>
            <a:noFill/>
          </a:ln>
        </p:spPr>
      </p:pic>
      <p:sp>
        <p:nvSpPr>
          <p:cNvPr id="3" name="Title 2">
            <a:extLst>
              <a:ext uri="{FF2B5EF4-FFF2-40B4-BE49-F238E27FC236}">
                <a16:creationId xmlns:a16="http://schemas.microsoft.com/office/drawing/2014/main" id="{D89CF1FB-C015-3D24-2292-828C3DBBE7AD}"/>
              </a:ext>
            </a:extLst>
          </p:cNvPr>
          <p:cNvSpPr>
            <a:spLocks noGrp="1"/>
          </p:cNvSpPr>
          <p:nvPr>
            <p:ph type="title"/>
          </p:nvPr>
        </p:nvSpPr>
        <p:spPr>
          <a:xfrm>
            <a:off x="311700" y="193040"/>
            <a:ext cx="8520600" cy="4734560"/>
          </a:xfrm>
        </p:spPr>
        <p:txBody>
          <a:bodyPr/>
          <a:lstStyle/>
          <a:p>
            <a:r>
              <a:rPr lang="en-US"/>
              <a:t> </a:t>
            </a:r>
            <a:r>
              <a:rPr lang="en-US" sz="2000">
                <a:solidFill>
                  <a:schemeClr val="bg1"/>
                </a:solidFill>
              </a:rPr>
              <a:t> </a:t>
            </a:r>
            <a:endParaRPr lang="en-IN" dirty="0">
              <a:solidFill>
                <a:schemeClr val="bg1"/>
              </a:solidFill>
            </a:endParaRPr>
          </a:p>
        </p:txBody>
      </p:sp>
      <p:pic>
        <p:nvPicPr>
          <p:cNvPr id="5" name="Picture 4">
            <a:extLst>
              <a:ext uri="{FF2B5EF4-FFF2-40B4-BE49-F238E27FC236}">
                <a16:creationId xmlns:a16="http://schemas.microsoft.com/office/drawing/2014/main" id="{99B6C1EF-9571-08F4-9651-7F521AF2E15B}"/>
              </a:ext>
            </a:extLst>
          </p:cNvPr>
          <p:cNvPicPr>
            <a:picLocks noChangeAspect="1"/>
          </p:cNvPicPr>
          <p:nvPr/>
        </p:nvPicPr>
        <p:blipFill>
          <a:blip r:embed="rId3"/>
          <a:stretch>
            <a:fillRect/>
          </a:stretch>
        </p:blipFill>
        <p:spPr>
          <a:xfrm>
            <a:off x="506062" y="1093653"/>
            <a:ext cx="4431746" cy="2933333"/>
          </a:xfrm>
          <a:prstGeom prst="rect">
            <a:avLst/>
          </a:prstGeom>
        </p:spPr>
      </p:pic>
      <p:sp>
        <p:nvSpPr>
          <p:cNvPr id="4" name="TextBox 3">
            <a:extLst>
              <a:ext uri="{FF2B5EF4-FFF2-40B4-BE49-F238E27FC236}">
                <a16:creationId xmlns:a16="http://schemas.microsoft.com/office/drawing/2014/main" id="{D7985BDD-5558-7362-9ABF-EC4A1E0AD84D}"/>
              </a:ext>
            </a:extLst>
          </p:cNvPr>
          <p:cNvSpPr txBox="1"/>
          <p:nvPr/>
        </p:nvSpPr>
        <p:spPr>
          <a:xfrm>
            <a:off x="640800" y="367200"/>
            <a:ext cx="6566400" cy="523220"/>
          </a:xfrm>
          <a:prstGeom prst="rect">
            <a:avLst/>
          </a:prstGeom>
          <a:noFill/>
        </p:spPr>
        <p:txBody>
          <a:bodyPr wrap="square" rtlCol="0">
            <a:spAutoFit/>
          </a:bodyPr>
          <a:lstStyle/>
          <a:p>
            <a:r>
              <a:rPr lang="en-IN" sz="2800" dirty="0">
                <a:solidFill>
                  <a:schemeClr val="bg1"/>
                </a:solidFill>
              </a:rPr>
              <a:t>Decision tree for categorical variable :</a:t>
            </a:r>
          </a:p>
        </p:txBody>
      </p:sp>
      <p:sp>
        <p:nvSpPr>
          <p:cNvPr id="6" name="TextBox 5">
            <a:extLst>
              <a:ext uri="{FF2B5EF4-FFF2-40B4-BE49-F238E27FC236}">
                <a16:creationId xmlns:a16="http://schemas.microsoft.com/office/drawing/2014/main" id="{F587E5B6-DE85-F4DD-AD35-6798167E9A3F}"/>
              </a:ext>
            </a:extLst>
          </p:cNvPr>
          <p:cNvSpPr txBox="1"/>
          <p:nvPr/>
        </p:nvSpPr>
        <p:spPr>
          <a:xfrm>
            <a:off x="5132170" y="1893600"/>
            <a:ext cx="3391200" cy="2031325"/>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IN" dirty="0">
                <a:solidFill>
                  <a:schemeClr val="bg1"/>
                </a:solidFill>
              </a:rPr>
              <a:t>From this decision tree we see the decision categorical variables .</a:t>
            </a:r>
          </a:p>
          <a:p>
            <a:pPr marL="285750" indent="-285750">
              <a:buClr>
                <a:schemeClr val="bg1"/>
              </a:buClr>
              <a:buFont typeface="Arial" panose="020B0604020202020204" pitchFamily="34" charset="0"/>
              <a:buChar char="•"/>
            </a:pPr>
            <a:r>
              <a:rPr lang="en-IN" dirty="0">
                <a:solidFill>
                  <a:schemeClr val="bg1"/>
                </a:solidFill>
              </a:rPr>
              <a:t>We know that split for categorical variable is based on </a:t>
            </a:r>
          </a:p>
          <a:p>
            <a:pPr marL="342900" indent="-342900">
              <a:buClr>
                <a:schemeClr val="bg1"/>
              </a:buClr>
              <a:buFont typeface="+mj-lt"/>
              <a:buAutoNum type="arabicPeriod"/>
            </a:pPr>
            <a:r>
              <a:rPr lang="en-IN" dirty="0">
                <a:solidFill>
                  <a:schemeClr val="bg1"/>
                </a:solidFill>
              </a:rPr>
              <a:t>Entropy</a:t>
            </a:r>
          </a:p>
          <a:p>
            <a:pPr marL="342900" indent="-342900">
              <a:buClr>
                <a:schemeClr val="bg1"/>
              </a:buClr>
              <a:buFont typeface="+mj-lt"/>
              <a:buAutoNum type="arabicPeriod"/>
            </a:pPr>
            <a:r>
              <a:rPr lang="en-IN" dirty="0">
                <a:solidFill>
                  <a:schemeClr val="bg1"/>
                </a:solidFill>
              </a:rPr>
              <a:t>Gini</a:t>
            </a:r>
          </a:p>
          <a:p>
            <a:pPr marL="285750" indent="-285750">
              <a:buClr>
                <a:schemeClr val="bg1"/>
              </a:buClr>
              <a:buFont typeface="Arial" panose="020B0604020202020204" pitchFamily="34" charset="0"/>
              <a:buChar char="•"/>
            </a:pPr>
            <a:r>
              <a:rPr lang="en-IN" dirty="0">
                <a:solidFill>
                  <a:schemeClr val="bg1"/>
                </a:solidFill>
              </a:rPr>
              <a:t>Whenever the Gini value is nearer to zero </a:t>
            </a:r>
            <a:r>
              <a:rPr lang="en-US" dirty="0">
                <a:solidFill>
                  <a:schemeClr val="bg1"/>
                </a:solidFill>
              </a:rPr>
              <a:t>its the pure and best split.</a:t>
            </a:r>
          </a:p>
          <a:p>
            <a:pPr marL="285750" indent="-285750">
              <a:buClr>
                <a:schemeClr val="bg1"/>
              </a:buClr>
              <a:buFont typeface="Arial" panose="020B0604020202020204" pitchFamily="34" charset="0"/>
              <a:buChar char="•"/>
            </a:pPr>
            <a:endParaRPr lang="en-IN" dirty="0">
              <a:solidFill>
                <a:schemeClr val="bg1"/>
              </a:solidFill>
            </a:endParaRPr>
          </a:p>
        </p:txBody>
      </p:sp>
    </p:spTree>
    <p:extLst>
      <p:ext uri="{BB962C8B-B14F-4D97-AF65-F5344CB8AC3E}">
        <p14:creationId xmlns:p14="http://schemas.microsoft.com/office/powerpoint/2010/main" val="1454501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B4B4B6AC-CD77-4EC3-AF4A-4A21203B22C5}"/>
              </a:ext>
            </a:extLst>
          </p:cNvPr>
          <p:cNvPicPr preferRelativeResize="0"/>
          <p:nvPr/>
        </p:nvPicPr>
        <p:blipFill rotWithShape="1">
          <a:blip r:embed="rId2">
            <a:alphaModFix/>
          </a:blip>
          <a:srcRect/>
          <a:stretch/>
        </p:blipFill>
        <p:spPr>
          <a:xfrm>
            <a:off x="2" y="1"/>
            <a:ext cx="9143998" cy="5143499"/>
          </a:xfrm>
          <a:prstGeom prst="rect">
            <a:avLst/>
          </a:prstGeom>
          <a:noFill/>
          <a:ln>
            <a:noFill/>
          </a:ln>
        </p:spPr>
      </p:pic>
      <p:sp>
        <p:nvSpPr>
          <p:cNvPr id="3" name="Title 2">
            <a:extLst>
              <a:ext uri="{FF2B5EF4-FFF2-40B4-BE49-F238E27FC236}">
                <a16:creationId xmlns:a16="http://schemas.microsoft.com/office/drawing/2014/main" id="{A52E5125-36DB-4182-C15C-277EA8ABD6FD}"/>
              </a:ext>
            </a:extLst>
          </p:cNvPr>
          <p:cNvSpPr>
            <a:spLocks noGrp="1"/>
          </p:cNvSpPr>
          <p:nvPr>
            <p:ph type="title"/>
          </p:nvPr>
        </p:nvSpPr>
        <p:spPr>
          <a:xfrm>
            <a:off x="490250" y="914400"/>
            <a:ext cx="6367800" cy="3626550"/>
          </a:xfrm>
        </p:spPr>
        <p:txBody>
          <a:bodyPr>
            <a:normAutofit fontScale="90000"/>
          </a:bodyPr>
          <a:lstStyle/>
          <a:p>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endParaRPr lang="en-IN" sz="2000" dirty="0">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43F34845-C236-CB9A-9999-69DA81B9788D}"/>
              </a:ext>
            </a:extLst>
          </p:cNvPr>
          <p:cNvSpPr>
            <a:spLocks noGrp="1"/>
          </p:cNvSpPr>
          <p:nvPr>
            <p:ph type="body" idx="4294967295"/>
          </p:nvPr>
        </p:nvSpPr>
        <p:spPr>
          <a:xfrm>
            <a:off x="0" y="173038"/>
            <a:ext cx="5999163" cy="741362"/>
          </a:xfrm>
        </p:spPr>
        <p:txBody>
          <a:bodyPr/>
          <a:lstStyle/>
          <a:p>
            <a:pPr marL="514350" indent="-285750">
              <a:buFont typeface="Wingdings" panose="05000000000000000000" pitchFamily="2" charset="2"/>
              <a:buChar char="q"/>
            </a:pPr>
            <a:r>
              <a:rPr lang="en-IN" dirty="0">
                <a:solidFill>
                  <a:schemeClr val="bg1"/>
                </a:solidFill>
              </a:rPr>
              <a:t>Model evaluation(raw):</a:t>
            </a:r>
          </a:p>
        </p:txBody>
      </p:sp>
      <p:pic>
        <p:nvPicPr>
          <p:cNvPr id="9" name="Picture 8">
            <a:extLst>
              <a:ext uri="{FF2B5EF4-FFF2-40B4-BE49-F238E27FC236}">
                <a16:creationId xmlns:a16="http://schemas.microsoft.com/office/drawing/2014/main" id="{2854ED95-1820-E050-A8C4-A625A826ACBC}"/>
              </a:ext>
            </a:extLst>
          </p:cNvPr>
          <p:cNvPicPr>
            <a:picLocks noChangeAspect="1"/>
          </p:cNvPicPr>
          <p:nvPr/>
        </p:nvPicPr>
        <p:blipFill>
          <a:blip r:embed="rId3"/>
          <a:stretch>
            <a:fillRect/>
          </a:stretch>
        </p:blipFill>
        <p:spPr>
          <a:xfrm>
            <a:off x="264160" y="961800"/>
            <a:ext cx="3322320" cy="3219899"/>
          </a:xfrm>
          <a:prstGeom prst="rect">
            <a:avLst/>
          </a:prstGeom>
        </p:spPr>
      </p:pic>
      <p:sp>
        <p:nvSpPr>
          <p:cNvPr id="10" name="TextBox 9">
            <a:extLst>
              <a:ext uri="{FF2B5EF4-FFF2-40B4-BE49-F238E27FC236}">
                <a16:creationId xmlns:a16="http://schemas.microsoft.com/office/drawing/2014/main" id="{F19D0DC6-FF24-5A47-6E8F-90194089DBE7}"/>
              </a:ext>
            </a:extLst>
          </p:cNvPr>
          <p:cNvSpPr txBox="1"/>
          <p:nvPr/>
        </p:nvSpPr>
        <p:spPr>
          <a:xfrm>
            <a:off x="4409440" y="961800"/>
            <a:ext cx="4244310" cy="3539430"/>
          </a:xfrm>
          <a:prstGeom prst="rect">
            <a:avLst/>
          </a:prstGeom>
          <a:noFill/>
        </p:spPr>
        <p:txBody>
          <a:bodyPr wrap="square" rtlCol="0">
            <a:spAutoFit/>
          </a:bodyPr>
          <a:lstStyle/>
          <a:p>
            <a:pPr marL="285750" indent="-285750">
              <a:buClr>
                <a:schemeClr val="bg1"/>
              </a:buClr>
              <a:buFont typeface="Wingdings" panose="05000000000000000000" pitchFamily="2" charset="2"/>
              <a:buChar char="q"/>
            </a:pPr>
            <a:r>
              <a:rPr lang="en-IN" dirty="0">
                <a:solidFill>
                  <a:schemeClr val="bg1"/>
                </a:solidFill>
              </a:rPr>
              <a:t>From this classification report we can say that in testing in precision, recall and f1-score will be decreasing in labels</a:t>
            </a:r>
          </a:p>
          <a:p>
            <a:pPr marL="285750" indent="-285750">
              <a:buClr>
                <a:schemeClr val="bg1"/>
              </a:buClr>
              <a:buFont typeface="Wingdings" panose="05000000000000000000" pitchFamily="2" charset="2"/>
              <a:buChar char="q"/>
            </a:pPr>
            <a:endParaRPr lang="en-IN" dirty="0">
              <a:solidFill>
                <a:schemeClr val="bg1"/>
              </a:solidFill>
            </a:endParaRPr>
          </a:p>
          <a:p>
            <a:pPr marL="285750" indent="-285750">
              <a:buClr>
                <a:schemeClr val="bg1"/>
              </a:buClr>
              <a:buFont typeface="Wingdings" panose="05000000000000000000" pitchFamily="2" charset="2"/>
              <a:buChar char="q"/>
            </a:pPr>
            <a:r>
              <a:rPr lang="en-IN" dirty="0">
                <a:solidFill>
                  <a:schemeClr val="bg1"/>
                </a:solidFill>
              </a:rPr>
              <a:t>There will be around 2500 in 0’s and 500 in 1’s</a:t>
            </a:r>
          </a:p>
          <a:p>
            <a:pPr marL="285750" indent="-285750">
              <a:buClr>
                <a:schemeClr val="bg1"/>
              </a:buClr>
              <a:buFont typeface="Wingdings" panose="05000000000000000000" pitchFamily="2" charset="2"/>
              <a:buChar char="q"/>
            </a:pPr>
            <a:endParaRPr lang="en-IN" dirty="0">
              <a:solidFill>
                <a:schemeClr val="bg1"/>
              </a:solidFill>
            </a:endParaRPr>
          </a:p>
          <a:p>
            <a:pPr marL="285750" indent="-285750">
              <a:buClr>
                <a:schemeClr val="bg1"/>
              </a:buClr>
              <a:buFont typeface="Wingdings" panose="05000000000000000000" pitchFamily="2" charset="2"/>
              <a:buChar char="q"/>
            </a:pPr>
            <a:r>
              <a:rPr lang="en-IN" dirty="0">
                <a:solidFill>
                  <a:schemeClr val="bg1"/>
                </a:solidFill>
              </a:rPr>
              <a:t>Then we say that there will be  class imbalance in the data</a:t>
            </a:r>
          </a:p>
          <a:p>
            <a:pPr marL="285750" indent="-285750">
              <a:buClr>
                <a:schemeClr val="bg1"/>
              </a:buClr>
              <a:buFont typeface="Wingdings" panose="05000000000000000000" pitchFamily="2" charset="2"/>
              <a:buChar char="q"/>
            </a:pPr>
            <a:endParaRPr lang="en-IN" dirty="0">
              <a:solidFill>
                <a:schemeClr val="bg1"/>
              </a:solidFill>
            </a:endParaRPr>
          </a:p>
          <a:p>
            <a:pPr marL="285750" indent="-285750">
              <a:buClr>
                <a:schemeClr val="bg1"/>
              </a:buClr>
              <a:buFont typeface="Wingdings" panose="05000000000000000000" pitchFamily="2" charset="2"/>
              <a:buChar char="q"/>
            </a:pPr>
            <a:r>
              <a:rPr lang="en-IN" dirty="0">
                <a:solidFill>
                  <a:schemeClr val="bg1"/>
                </a:solidFill>
              </a:rPr>
              <a:t>And the class imbalance will be  balanced by the :</a:t>
            </a:r>
          </a:p>
          <a:p>
            <a:pPr marL="342900" indent="-342900">
              <a:buClr>
                <a:schemeClr val="bg1"/>
              </a:buClr>
              <a:buFont typeface="Wingdings" panose="05000000000000000000" pitchFamily="2" charset="2"/>
              <a:buChar char="q"/>
            </a:pPr>
            <a:r>
              <a:rPr lang="en-IN" dirty="0">
                <a:solidFill>
                  <a:schemeClr val="bg1"/>
                </a:solidFill>
              </a:rPr>
              <a:t>By smote</a:t>
            </a:r>
          </a:p>
          <a:p>
            <a:pPr marL="342900" indent="-342900">
              <a:buClr>
                <a:schemeClr val="bg1"/>
              </a:buClr>
              <a:buFont typeface="Wingdings" panose="05000000000000000000" pitchFamily="2" charset="2"/>
              <a:buChar char="q"/>
            </a:pPr>
            <a:r>
              <a:rPr lang="en-IN" dirty="0">
                <a:solidFill>
                  <a:schemeClr val="bg1"/>
                </a:solidFill>
              </a:rPr>
              <a:t>By random over sampler</a:t>
            </a:r>
          </a:p>
          <a:p>
            <a:pPr marL="342900" indent="-342900">
              <a:buFont typeface="+mj-lt"/>
              <a:buAutoNum type="arabicPeriod"/>
            </a:pPr>
            <a:endParaRPr lang="en-IN" dirty="0"/>
          </a:p>
          <a:p>
            <a:pPr marL="342900" indent="-342900">
              <a:buFont typeface="+mj-lt"/>
              <a:buAutoNum type="arabicPeriod"/>
            </a:pPr>
            <a:endParaRPr lang="en-IN" dirty="0"/>
          </a:p>
          <a:p>
            <a:endParaRPr lang="en-IN" dirty="0"/>
          </a:p>
        </p:txBody>
      </p:sp>
    </p:spTree>
    <p:extLst>
      <p:ext uri="{BB962C8B-B14F-4D97-AF65-F5344CB8AC3E}">
        <p14:creationId xmlns:p14="http://schemas.microsoft.com/office/powerpoint/2010/main" val="3924563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B4B4B6AC-CD77-4EC3-AF4A-4A21203B22C5}"/>
              </a:ext>
            </a:extLst>
          </p:cNvPr>
          <p:cNvPicPr preferRelativeResize="0"/>
          <p:nvPr/>
        </p:nvPicPr>
        <p:blipFill rotWithShape="1">
          <a:blip r:embed="rId2">
            <a:alphaModFix/>
          </a:blip>
          <a:srcRect/>
          <a:stretch/>
        </p:blipFill>
        <p:spPr>
          <a:xfrm>
            <a:off x="0" y="1"/>
            <a:ext cx="9143998" cy="5143499"/>
          </a:xfrm>
          <a:prstGeom prst="rect">
            <a:avLst/>
          </a:prstGeom>
          <a:noFill/>
          <a:ln>
            <a:noFill/>
          </a:ln>
        </p:spPr>
      </p:pic>
      <p:pic>
        <p:nvPicPr>
          <p:cNvPr id="3074" name="Picture 2">
            <a:extLst>
              <a:ext uri="{FF2B5EF4-FFF2-40B4-BE49-F238E27FC236}">
                <a16:creationId xmlns:a16="http://schemas.microsoft.com/office/drawing/2014/main" id="{52058F3B-673B-8830-214F-C744C13F52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 y="259345"/>
            <a:ext cx="34099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D973A7D4-BABD-BE90-3A1A-ABD3365F58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 y="2771774"/>
            <a:ext cx="3419475" cy="237172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E853B43E-00AE-808D-1D89-D521797CBDE8}"/>
              </a:ext>
            </a:extLst>
          </p:cNvPr>
          <p:cNvSpPr>
            <a:spLocks noGrp="1"/>
          </p:cNvSpPr>
          <p:nvPr>
            <p:ph type="title"/>
          </p:nvPr>
        </p:nvSpPr>
        <p:spPr/>
        <p:txBody>
          <a:bodyPr>
            <a:normAutofit/>
          </a:bodyPr>
          <a:lstStyle/>
          <a:p>
            <a:pPr>
              <a:buSzPct val="120000"/>
            </a:pPr>
            <a:br>
              <a:rPr lang="en-IN" sz="1800" dirty="0">
                <a:solidFill>
                  <a:schemeClr val="bg1"/>
                </a:solidFill>
              </a:rPr>
            </a:br>
            <a:br>
              <a:rPr lang="en-IN" sz="1800" dirty="0">
                <a:solidFill>
                  <a:schemeClr val="bg1"/>
                </a:solidFill>
              </a:rPr>
            </a:br>
            <a:endParaRPr lang="en-IN" sz="1800" dirty="0">
              <a:solidFill>
                <a:schemeClr val="bg1"/>
              </a:solidFill>
            </a:endParaRPr>
          </a:p>
        </p:txBody>
      </p:sp>
      <p:pic>
        <p:nvPicPr>
          <p:cNvPr id="3078" name="Picture 6">
            <a:extLst>
              <a:ext uri="{FF2B5EF4-FFF2-40B4-BE49-F238E27FC236}">
                <a16:creationId xmlns:a16="http://schemas.microsoft.com/office/drawing/2014/main" id="{D409049E-8BE8-E8C0-46A4-581770D642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0585" y="192670"/>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2F79D41-6164-2800-4671-539161C2FE5B}"/>
              </a:ext>
            </a:extLst>
          </p:cNvPr>
          <p:cNvSpPr txBox="1"/>
          <p:nvPr/>
        </p:nvSpPr>
        <p:spPr>
          <a:xfrm>
            <a:off x="3996000" y="2995200"/>
            <a:ext cx="4197600" cy="1600438"/>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IN" dirty="0">
                <a:solidFill>
                  <a:schemeClr val="bg1"/>
                </a:solidFill>
              </a:rPr>
              <a:t>The auc  score for the general model is 49.3%.</a:t>
            </a:r>
          </a:p>
          <a:p>
            <a:pPr marL="285750" indent="-285750">
              <a:buClr>
                <a:schemeClr val="bg1"/>
              </a:buClr>
              <a:buFont typeface="Arial" panose="020B0604020202020204" pitchFamily="34" charset="0"/>
              <a:buChar char="•"/>
            </a:pPr>
            <a:r>
              <a:rPr lang="en-US" dirty="0">
                <a:solidFill>
                  <a:schemeClr val="bg1"/>
                </a:solidFill>
              </a:rPr>
              <a:t>To increase the scores we balanced the data.</a:t>
            </a:r>
          </a:p>
          <a:p>
            <a:pPr marL="285750" indent="-285750">
              <a:buClr>
                <a:schemeClr val="bg1"/>
              </a:buClr>
              <a:buFont typeface="Arial" panose="020B0604020202020204" pitchFamily="34" charset="0"/>
              <a:buChar char="•"/>
            </a:pPr>
            <a:r>
              <a:rPr lang="en-US" dirty="0">
                <a:solidFill>
                  <a:schemeClr val="bg1"/>
                </a:solidFill>
              </a:rPr>
              <a:t>In confusion matrix  the x axis is actual labels and in y-axis there will be predicted labels.</a:t>
            </a:r>
          </a:p>
          <a:p>
            <a:pPr marL="285750" indent="-285750">
              <a:buClr>
                <a:schemeClr val="bg1"/>
              </a:buClr>
              <a:buFont typeface="Arial" panose="020B0604020202020204" pitchFamily="34" charset="0"/>
              <a:buChar char="•"/>
            </a:pPr>
            <a:endParaRPr lang="en-US" dirty="0">
              <a:solidFill>
                <a:schemeClr val="bg1"/>
              </a:solidFill>
            </a:endParaRPr>
          </a:p>
          <a:p>
            <a:pPr marL="285750" indent="-285750">
              <a:buClr>
                <a:schemeClr val="bg1"/>
              </a:buClr>
              <a:buFont typeface="Arial" panose="020B0604020202020204" pitchFamily="34" charset="0"/>
              <a:buChar char="•"/>
            </a:pPr>
            <a:endParaRPr lang="en-IN" dirty="0"/>
          </a:p>
          <a:p>
            <a:pPr>
              <a:buClr>
                <a:schemeClr val="bg1"/>
              </a:buClr>
            </a:pPr>
            <a:r>
              <a:rPr lang="en-IN" dirty="0"/>
              <a:t>  </a:t>
            </a:r>
          </a:p>
        </p:txBody>
      </p:sp>
    </p:spTree>
    <p:extLst>
      <p:ext uri="{BB962C8B-B14F-4D97-AF65-F5344CB8AC3E}">
        <p14:creationId xmlns:p14="http://schemas.microsoft.com/office/powerpoint/2010/main" val="4219223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14;p41">
            <a:extLst>
              <a:ext uri="{FF2B5EF4-FFF2-40B4-BE49-F238E27FC236}">
                <a16:creationId xmlns:a16="http://schemas.microsoft.com/office/drawing/2014/main" id="{73E83F32-9D5C-4718-B098-D30734D0A4A4}"/>
              </a:ext>
            </a:extLst>
          </p:cNvPr>
          <p:cNvPicPr preferRelativeResize="0"/>
          <p:nvPr/>
        </p:nvPicPr>
        <p:blipFill rotWithShape="1">
          <a:blip r:embed="rId2">
            <a:alphaModFix/>
          </a:blip>
          <a:srcRect/>
          <a:stretch/>
        </p:blipFill>
        <p:spPr>
          <a:xfrm>
            <a:off x="0" y="1"/>
            <a:ext cx="9143998" cy="5143499"/>
          </a:xfrm>
          <a:prstGeom prst="rect">
            <a:avLst/>
          </a:prstGeom>
          <a:noFill/>
          <a:ln>
            <a:noFill/>
          </a:ln>
        </p:spPr>
      </p:pic>
      <p:grpSp>
        <p:nvGrpSpPr>
          <p:cNvPr id="5" name="Google Shape;114;p15">
            <a:extLst>
              <a:ext uri="{FF2B5EF4-FFF2-40B4-BE49-F238E27FC236}">
                <a16:creationId xmlns:a16="http://schemas.microsoft.com/office/drawing/2014/main" id="{888711A1-3DE5-4E71-B1B1-C661E7E60108}"/>
              </a:ext>
            </a:extLst>
          </p:cNvPr>
          <p:cNvGrpSpPr/>
          <p:nvPr/>
        </p:nvGrpSpPr>
        <p:grpSpPr>
          <a:xfrm>
            <a:off x="402336" y="938784"/>
            <a:ext cx="3499104" cy="256032"/>
            <a:chOff x="0" y="0"/>
            <a:chExt cx="10422179" cy="651822"/>
          </a:xfrm>
        </p:grpSpPr>
        <p:sp>
          <p:nvSpPr>
            <p:cNvPr id="6" name="Google Shape;115;p15">
              <a:extLst>
                <a:ext uri="{FF2B5EF4-FFF2-40B4-BE49-F238E27FC236}">
                  <a16:creationId xmlns:a16="http://schemas.microsoft.com/office/drawing/2014/main" id="{CD2586A1-BA7A-4711-B5EB-B50CDD5BEE66}"/>
                </a:ext>
              </a:extLst>
            </p:cNvPr>
            <p:cNvSpPr/>
            <p:nvPr/>
          </p:nvSpPr>
          <p:spPr>
            <a:xfrm>
              <a:off x="0" y="302866"/>
              <a:ext cx="10422179" cy="52812"/>
            </a:xfrm>
            <a:custGeom>
              <a:avLst/>
              <a:gdLst/>
              <a:ahLst/>
              <a:cxnLst/>
              <a:rect l="l" t="t" r="r" b="b"/>
              <a:pathLst>
                <a:path w="13784599" h="69850" extrusionOk="0">
                  <a:moveTo>
                    <a:pt x="13493769" y="0"/>
                  </a:moveTo>
                  <a:lnTo>
                    <a:pt x="0" y="0"/>
                  </a:lnTo>
                  <a:lnTo>
                    <a:pt x="0" y="69850"/>
                  </a:lnTo>
                  <a:lnTo>
                    <a:pt x="13784599" y="69850"/>
                  </a:lnTo>
                  <a:lnTo>
                    <a:pt x="13784599" y="0"/>
                  </a:lnTo>
                  <a:close/>
                </a:path>
              </a:pathLst>
            </a:custGeom>
            <a:solidFill>
              <a:srgbClr val="F8F8F8">
                <a:alpha val="29803"/>
              </a:srgbClr>
            </a:solidFill>
            <a:ln>
              <a:noFill/>
            </a:ln>
          </p:spPr>
        </p:sp>
        <p:pic>
          <p:nvPicPr>
            <p:cNvPr id="7" name="Google Shape;116;p15">
              <a:extLst>
                <a:ext uri="{FF2B5EF4-FFF2-40B4-BE49-F238E27FC236}">
                  <a16:creationId xmlns:a16="http://schemas.microsoft.com/office/drawing/2014/main" id="{F063247B-E7B9-49D2-9064-8FA7565A1374}"/>
                </a:ext>
              </a:extLst>
            </p:cNvPr>
            <p:cNvPicPr preferRelativeResize="0"/>
            <p:nvPr/>
          </p:nvPicPr>
          <p:blipFill rotWithShape="1">
            <a:blip r:embed="rId3">
              <a:alphaModFix/>
            </a:blip>
            <a:srcRect/>
            <a:stretch/>
          </p:blipFill>
          <p:spPr>
            <a:xfrm>
              <a:off x="0" y="0"/>
              <a:ext cx="651822" cy="651822"/>
            </a:xfrm>
            <a:prstGeom prst="rect">
              <a:avLst/>
            </a:prstGeom>
            <a:noFill/>
            <a:ln>
              <a:noFill/>
            </a:ln>
          </p:spPr>
        </p:pic>
      </p:grpSp>
      <p:grpSp>
        <p:nvGrpSpPr>
          <p:cNvPr id="8" name="Google Shape;114;p15">
            <a:extLst>
              <a:ext uri="{FF2B5EF4-FFF2-40B4-BE49-F238E27FC236}">
                <a16:creationId xmlns:a16="http://schemas.microsoft.com/office/drawing/2014/main" id="{44996359-3E7D-4546-BEE2-FDC8199A44B1}"/>
              </a:ext>
            </a:extLst>
          </p:cNvPr>
          <p:cNvGrpSpPr/>
          <p:nvPr/>
        </p:nvGrpSpPr>
        <p:grpSpPr>
          <a:xfrm>
            <a:off x="5093545" y="919349"/>
            <a:ext cx="3499105" cy="256032"/>
            <a:chOff x="0" y="0"/>
            <a:chExt cx="10422179" cy="651822"/>
          </a:xfrm>
        </p:grpSpPr>
        <p:sp>
          <p:nvSpPr>
            <p:cNvPr id="9" name="Google Shape;115;p15">
              <a:extLst>
                <a:ext uri="{FF2B5EF4-FFF2-40B4-BE49-F238E27FC236}">
                  <a16:creationId xmlns:a16="http://schemas.microsoft.com/office/drawing/2014/main" id="{11522AEE-A3A1-40FE-8AAC-E1C638536328}"/>
                </a:ext>
              </a:extLst>
            </p:cNvPr>
            <p:cNvSpPr/>
            <p:nvPr/>
          </p:nvSpPr>
          <p:spPr>
            <a:xfrm>
              <a:off x="0" y="302866"/>
              <a:ext cx="10422179" cy="52812"/>
            </a:xfrm>
            <a:custGeom>
              <a:avLst/>
              <a:gdLst/>
              <a:ahLst/>
              <a:cxnLst/>
              <a:rect l="l" t="t" r="r" b="b"/>
              <a:pathLst>
                <a:path w="13784599" h="69850" extrusionOk="0">
                  <a:moveTo>
                    <a:pt x="13493769" y="0"/>
                  </a:moveTo>
                  <a:lnTo>
                    <a:pt x="0" y="0"/>
                  </a:lnTo>
                  <a:lnTo>
                    <a:pt x="0" y="69850"/>
                  </a:lnTo>
                  <a:lnTo>
                    <a:pt x="13784599" y="69850"/>
                  </a:lnTo>
                  <a:lnTo>
                    <a:pt x="13784599" y="0"/>
                  </a:lnTo>
                  <a:close/>
                </a:path>
              </a:pathLst>
            </a:custGeom>
            <a:solidFill>
              <a:srgbClr val="F8F8F8">
                <a:alpha val="29803"/>
              </a:srgbClr>
            </a:solidFill>
            <a:ln>
              <a:noFill/>
            </a:ln>
          </p:spPr>
        </p:sp>
        <p:pic>
          <p:nvPicPr>
            <p:cNvPr id="10" name="Google Shape;116;p15">
              <a:extLst>
                <a:ext uri="{FF2B5EF4-FFF2-40B4-BE49-F238E27FC236}">
                  <a16:creationId xmlns:a16="http://schemas.microsoft.com/office/drawing/2014/main" id="{24FA7B42-7262-4E84-A3D4-7466BA72B873}"/>
                </a:ext>
              </a:extLst>
            </p:cNvPr>
            <p:cNvPicPr preferRelativeResize="0"/>
            <p:nvPr/>
          </p:nvPicPr>
          <p:blipFill rotWithShape="1">
            <a:blip r:embed="rId3">
              <a:alphaModFix/>
            </a:blip>
            <a:srcRect/>
            <a:stretch/>
          </p:blipFill>
          <p:spPr>
            <a:xfrm>
              <a:off x="0" y="0"/>
              <a:ext cx="651822" cy="651822"/>
            </a:xfrm>
            <a:prstGeom prst="rect">
              <a:avLst/>
            </a:prstGeom>
            <a:noFill/>
            <a:ln>
              <a:noFill/>
            </a:ln>
          </p:spPr>
        </p:pic>
      </p:grpSp>
      <p:sp>
        <p:nvSpPr>
          <p:cNvPr id="14" name="TextBox 13">
            <a:extLst>
              <a:ext uri="{FF2B5EF4-FFF2-40B4-BE49-F238E27FC236}">
                <a16:creationId xmlns:a16="http://schemas.microsoft.com/office/drawing/2014/main" id="{1FCDA004-7128-4BF9-A963-637BB241DFC0}"/>
              </a:ext>
            </a:extLst>
          </p:cNvPr>
          <p:cNvSpPr txBox="1"/>
          <p:nvPr/>
        </p:nvSpPr>
        <p:spPr>
          <a:xfrm>
            <a:off x="642849" y="719294"/>
            <a:ext cx="4669536" cy="400110"/>
          </a:xfrm>
          <a:prstGeom prst="rect">
            <a:avLst/>
          </a:prstGeom>
          <a:noFill/>
        </p:spPr>
        <p:txBody>
          <a:bodyPr wrap="square">
            <a:spAutoFit/>
          </a:bodyPr>
          <a:lstStyle/>
          <a:p>
            <a:r>
              <a:rPr lang="en-US" sz="2000" b="1" dirty="0">
                <a:solidFill>
                  <a:schemeClr val="bg1"/>
                </a:solidFill>
                <a:latin typeface="Roboto" panose="02000000000000000000" pitchFamily="2" charset="0"/>
                <a:ea typeface="Roboto" panose="02000000000000000000" pitchFamily="2" charset="0"/>
              </a:rPr>
              <a:t>Business Objective</a:t>
            </a:r>
            <a:endParaRPr lang="en-IN" sz="2000" b="1" dirty="0">
              <a:solidFill>
                <a:schemeClr val="bg1"/>
              </a:solidFill>
              <a:latin typeface="Roboto" panose="02000000000000000000" pitchFamily="2" charset="0"/>
              <a:ea typeface="Roboto" panose="02000000000000000000" pitchFamily="2" charset="0"/>
            </a:endParaRPr>
          </a:p>
        </p:txBody>
      </p:sp>
      <p:sp>
        <p:nvSpPr>
          <p:cNvPr id="16" name="TextBox 15">
            <a:extLst>
              <a:ext uri="{FF2B5EF4-FFF2-40B4-BE49-F238E27FC236}">
                <a16:creationId xmlns:a16="http://schemas.microsoft.com/office/drawing/2014/main" id="{F67F3FB5-5275-4345-A0FE-E86DB3B0CB78}"/>
              </a:ext>
            </a:extLst>
          </p:cNvPr>
          <p:cNvSpPr txBox="1"/>
          <p:nvPr/>
        </p:nvSpPr>
        <p:spPr>
          <a:xfrm>
            <a:off x="5383136" y="678382"/>
            <a:ext cx="4669536" cy="400110"/>
          </a:xfrm>
          <a:prstGeom prst="rect">
            <a:avLst/>
          </a:prstGeom>
          <a:noFill/>
        </p:spPr>
        <p:txBody>
          <a:bodyPr wrap="square">
            <a:spAutoFit/>
          </a:bodyPr>
          <a:lstStyle/>
          <a:p>
            <a:r>
              <a:rPr lang="en-US" sz="2000" b="1" dirty="0">
                <a:solidFill>
                  <a:schemeClr val="bg1"/>
                </a:solidFill>
                <a:latin typeface="Roboto" panose="02000000000000000000" pitchFamily="2" charset="0"/>
                <a:ea typeface="Roboto" panose="02000000000000000000" pitchFamily="2" charset="0"/>
              </a:rPr>
              <a:t>Understanding</a:t>
            </a:r>
            <a:endParaRPr lang="en-IN" sz="2000" b="1" dirty="0">
              <a:solidFill>
                <a:schemeClr val="bg1"/>
              </a:solidFill>
              <a:latin typeface="Roboto" panose="02000000000000000000" pitchFamily="2" charset="0"/>
              <a:ea typeface="Roboto" panose="02000000000000000000" pitchFamily="2" charset="0"/>
            </a:endParaRPr>
          </a:p>
        </p:txBody>
      </p:sp>
      <p:sp>
        <p:nvSpPr>
          <p:cNvPr id="18" name="TextBox 17">
            <a:extLst>
              <a:ext uri="{FF2B5EF4-FFF2-40B4-BE49-F238E27FC236}">
                <a16:creationId xmlns:a16="http://schemas.microsoft.com/office/drawing/2014/main" id="{961BA010-0ACE-4352-9750-892D919AF442}"/>
              </a:ext>
            </a:extLst>
          </p:cNvPr>
          <p:cNvSpPr txBox="1"/>
          <p:nvPr/>
        </p:nvSpPr>
        <p:spPr>
          <a:xfrm>
            <a:off x="122538" y="1310984"/>
            <a:ext cx="4384866" cy="1781000"/>
          </a:xfrm>
          <a:prstGeom prst="rect">
            <a:avLst/>
          </a:prstGeom>
          <a:noFill/>
        </p:spPr>
        <p:txBody>
          <a:bodyPr wrap="square">
            <a:spAutoFit/>
          </a:bodyPr>
          <a:lstStyle/>
          <a:p>
            <a:pPr marL="0" marR="0" lvl="0" indent="0" algn="ctr" rtl="0">
              <a:lnSpc>
                <a:spcPct val="140048"/>
              </a:lnSpc>
              <a:spcBef>
                <a:spcPts val="0"/>
              </a:spcBef>
              <a:spcAft>
                <a:spcPts val="0"/>
              </a:spcAft>
              <a:buNone/>
            </a:pPr>
            <a:r>
              <a:rPr lang="en-US" sz="1600" b="0" i="0" u="none" strike="noStrike" cap="none" dirty="0">
                <a:solidFill>
                  <a:srgbClr val="FFFFFF"/>
                </a:solidFill>
                <a:latin typeface="Roboto" panose="02000000000000000000" pitchFamily="2" charset="0"/>
                <a:ea typeface="Roboto" panose="02000000000000000000" pitchFamily="2" charset="0"/>
                <a:cs typeface="Times New Roman" panose="02020603050405020304" pitchFamily="18" charset="0"/>
                <a:sym typeface="Open Sans Light"/>
              </a:rPr>
              <a:t>The Lending companies wants to make sure about the customers before they investing money on them they rely on some predictive analysis to make smarter decisions and </a:t>
            </a:r>
            <a:r>
              <a:rPr lang="en-US" sz="1600" dirty="0">
                <a:solidFill>
                  <a:srgbClr val="FFFFFF"/>
                </a:solidFill>
                <a:latin typeface="Roboto" panose="02000000000000000000" pitchFamily="2" charset="0"/>
                <a:ea typeface="Roboto" panose="02000000000000000000" pitchFamily="2" charset="0"/>
                <a:cs typeface="Times New Roman" panose="02020603050405020304" pitchFamily="18" charset="0"/>
                <a:sym typeface="Open Sans Light"/>
              </a:rPr>
              <a:t>lend money on the right customer.</a:t>
            </a:r>
            <a:r>
              <a:rPr lang="en-US" sz="1600" b="0" i="0" u="none" strike="noStrike" cap="none" dirty="0">
                <a:solidFill>
                  <a:srgbClr val="FFFFFF"/>
                </a:solidFill>
                <a:latin typeface="Roboto" panose="02000000000000000000" pitchFamily="2" charset="0"/>
                <a:ea typeface="Roboto" panose="02000000000000000000" pitchFamily="2" charset="0"/>
                <a:cs typeface="Times New Roman" panose="02020603050405020304" pitchFamily="18" charset="0"/>
                <a:sym typeface="Open Sans Light"/>
              </a:rPr>
              <a:t> </a:t>
            </a:r>
            <a:endParaRPr lang="en-US" sz="1600" dirty="0">
              <a:latin typeface="Roboto" panose="02000000000000000000" pitchFamily="2" charset="0"/>
              <a:ea typeface="Roboto" panose="02000000000000000000" pitchFamily="2" charset="0"/>
              <a:cs typeface="Times New Roman" panose="02020603050405020304" pitchFamily="18" charset="0"/>
            </a:endParaRPr>
          </a:p>
        </p:txBody>
      </p:sp>
      <p:sp>
        <p:nvSpPr>
          <p:cNvPr id="20" name="TextBox 19">
            <a:extLst>
              <a:ext uri="{FF2B5EF4-FFF2-40B4-BE49-F238E27FC236}">
                <a16:creationId xmlns:a16="http://schemas.microsoft.com/office/drawing/2014/main" id="{1D49A51F-B289-41A2-A5B3-E201178EA64A}"/>
              </a:ext>
            </a:extLst>
          </p:cNvPr>
          <p:cNvSpPr txBox="1"/>
          <p:nvPr/>
        </p:nvSpPr>
        <p:spPr>
          <a:xfrm>
            <a:off x="4445433" y="1291549"/>
            <a:ext cx="4559808" cy="1781000"/>
          </a:xfrm>
          <a:prstGeom prst="rect">
            <a:avLst/>
          </a:prstGeom>
          <a:noFill/>
        </p:spPr>
        <p:txBody>
          <a:bodyPr wrap="square">
            <a:spAutoFit/>
          </a:bodyPr>
          <a:lstStyle/>
          <a:p>
            <a:pPr marL="652779" lvl="1" indent="-285750" algn="just">
              <a:lnSpc>
                <a:spcPct val="140011"/>
              </a:lnSpc>
              <a:buClr>
                <a:srgbClr val="FFFFFF"/>
              </a:buClr>
              <a:buSzPts val="3399"/>
              <a:buFont typeface="Arial" panose="020B0604020202020204" pitchFamily="34" charset="0"/>
              <a:buChar char="•"/>
            </a:pPr>
            <a:r>
              <a:rPr lang="en-US" sz="1600" dirty="0">
                <a:solidFill>
                  <a:srgbClr val="FFFFFF"/>
                </a:solidFill>
                <a:latin typeface="Roboto" panose="02000000000000000000" pitchFamily="2" charset="0"/>
                <a:ea typeface="Roboto" panose="02000000000000000000" pitchFamily="2" charset="0"/>
                <a:cs typeface="Times New Roman" panose="02020603050405020304" pitchFamily="18" charset="0"/>
                <a:sym typeface="Open Sans Light"/>
              </a:rPr>
              <a:t>Before lending the money to the customer the company should know the correct info of the customer.</a:t>
            </a:r>
          </a:p>
          <a:p>
            <a:pPr marL="652779" lvl="1" indent="-285750" algn="just">
              <a:lnSpc>
                <a:spcPct val="140011"/>
              </a:lnSpc>
              <a:buClr>
                <a:srgbClr val="FFFFFF"/>
              </a:buClr>
              <a:buSzPts val="3399"/>
              <a:buFont typeface="Arial" panose="020B0604020202020204" pitchFamily="34" charset="0"/>
              <a:buChar char="•"/>
            </a:pPr>
            <a:endParaRPr lang="en-US" sz="1600" dirty="0">
              <a:solidFill>
                <a:srgbClr val="FFFFFF"/>
              </a:solidFill>
              <a:latin typeface="Roboto" panose="02000000000000000000" pitchFamily="2" charset="0"/>
              <a:ea typeface="Roboto" panose="02000000000000000000" pitchFamily="2" charset="0"/>
              <a:cs typeface="Times New Roman" panose="02020603050405020304" pitchFamily="18" charset="0"/>
              <a:sym typeface="Open Sans Light"/>
            </a:endParaRPr>
          </a:p>
          <a:p>
            <a:pPr marL="734059" marR="0" lvl="1" indent="-367030" algn="just" rtl="0">
              <a:lnSpc>
                <a:spcPct val="140011"/>
              </a:lnSpc>
              <a:spcBef>
                <a:spcPts val="0"/>
              </a:spcBef>
              <a:spcAft>
                <a:spcPts val="0"/>
              </a:spcAft>
              <a:buClr>
                <a:srgbClr val="FFFFFF"/>
              </a:buClr>
              <a:buSzPts val="3399"/>
              <a:buFont typeface="Arial"/>
              <a:buChar char="•"/>
            </a:pPr>
            <a:endParaRPr lang="en-US" sz="1600" b="0" i="0" u="none" strike="noStrike" cap="none" dirty="0">
              <a:solidFill>
                <a:srgbClr val="FFFFFF"/>
              </a:solidFill>
              <a:latin typeface="Roboto" panose="02000000000000000000" pitchFamily="2" charset="0"/>
              <a:ea typeface="Roboto" panose="02000000000000000000" pitchFamily="2" charset="0"/>
              <a:cs typeface="Times New Roman" panose="02020603050405020304" pitchFamily="18" charset="0"/>
              <a:sym typeface="Open Sans Light"/>
            </a:endParaRPr>
          </a:p>
        </p:txBody>
      </p:sp>
    </p:spTree>
    <p:extLst>
      <p:ext uri="{BB962C8B-B14F-4D97-AF65-F5344CB8AC3E}">
        <p14:creationId xmlns:p14="http://schemas.microsoft.com/office/powerpoint/2010/main" val="854682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anim calcmode="lin" valueType="num">
                                      <p:cBhvr>
                                        <p:cTn id="8" dur="500" fill="hold"/>
                                        <p:tgtEl>
                                          <p:spTgt spid="18"/>
                                        </p:tgtEl>
                                        <p:attrNameLst>
                                          <p:attrName>ppt_x</p:attrName>
                                        </p:attrNameLst>
                                      </p:cBhvr>
                                      <p:tavLst>
                                        <p:tav tm="0">
                                          <p:val>
                                            <p:strVal val="#ppt_x"/>
                                          </p:val>
                                        </p:tav>
                                        <p:tav tm="100000">
                                          <p:val>
                                            <p:strVal val="#ppt_x"/>
                                          </p:val>
                                        </p:tav>
                                      </p:tavLst>
                                    </p:anim>
                                    <p:anim calcmode="lin" valueType="num">
                                      <p:cBhvr>
                                        <p:cTn id="9"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anim calcmode="lin" valueType="num">
                                      <p:cBhvr>
                                        <p:cTn id="15" dur="500" fill="hold"/>
                                        <p:tgtEl>
                                          <p:spTgt spid="20"/>
                                        </p:tgtEl>
                                        <p:attrNameLst>
                                          <p:attrName>ppt_x</p:attrName>
                                        </p:attrNameLst>
                                      </p:cBhvr>
                                      <p:tavLst>
                                        <p:tav tm="0">
                                          <p:val>
                                            <p:strVal val="#ppt_x"/>
                                          </p:val>
                                        </p:tav>
                                        <p:tav tm="100000">
                                          <p:val>
                                            <p:strVal val="#ppt_x"/>
                                          </p:val>
                                        </p:tav>
                                      </p:tavLst>
                                    </p:anim>
                                    <p:anim calcmode="lin" valueType="num">
                                      <p:cBhvr>
                                        <p:cTn id="16"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B4B4B6AC-CD77-4EC3-AF4A-4A21203B22C5}"/>
              </a:ext>
            </a:extLst>
          </p:cNvPr>
          <p:cNvPicPr preferRelativeResize="0"/>
          <p:nvPr/>
        </p:nvPicPr>
        <p:blipFill rotWithShape="1">
          <a:blip r:embed="rId2">
            <a:alphaModFix/>
          </a:blip>
          <a:srcRect/>
          <a:stretch/>
        </p:blipFill>
        <p:spPr>
          <a:xfrm>
            <a:off x="0" y="1"/>
            <a:ext cx="9143998" cy="5143499"/>
          </a:xfrm>
          <a:prstGeom prst="rect">
            <a:avLst/>
          </a:prstGeom>
          <a:noFill/>
          <a:ln>
            <a:noFill/>
          </a:ln>
        </p:spPr>
      </p:pic>
      <p:pic>
        <p:nvPicPr>
          <p:cNvPr id="6" name="Picture 5">
            <a:extLst>
              <a:ext uri="{FF2B5EF4-FFF2-40B4-BE49-F238E27FC236}">
                <a16:creationId xmlns:a16="http://schemas.microsoft.com/office/drawing/2014/main" id="{5849DBB8-5695-5DA3-6494-C2A6DA6DED0C}"/>
              </a:ext>
            </a:extLst>
          </p:cNvPr>
          <p:cNvPicPr>
            <a:picLocks noChangeAspect="1"/>
          </p:cNvPicPr>
          <p:nvPr/>
        </p:nvPicPr>
        <p:blipFill>
          <a:blip r:embed="rId3"/>
          <a:stretch>
            <a:fillRect/>
          </a:stretch>
        </p:blipFill>
        <p:spPr>
          <a:xfrm>
            <a:off x="227993" y="844550"/>
            <a:ext cx="4344006" cy="3454400"/>
          </a:xfrm>
          <a:prstGeom prst="rect">
            <a:avLst/>
          </a:prstGeom>
        </p:spPr>
      </p:pic>
      <p:sp>
        <p:nvSpPr>
          <p:cNvPr id="3" name="TextBox 2">
            <a:extLst>
              <a:ext uri="{FF2B5EF4-FFF2-40B4-BE49-F238E27FC236}">
                <a16:creationId xmlns:a16="http://schemas.microsoft.com/office/drawing/2014/main" id="{32A52E50-2E0A-DABA-B38C-9F38653AAE36}"/>
              </a:ext>
            </a:extLst>
          </p:cNvPr>
          <p:cNvSpPr txBox="1"/>
          <p:nvPr/>
        </p:nvSpPr>
        <p:spPr>
          <a:xfrm>
            <a:off x="972000" y="191443"/>
            <a:ext cx="7999200" cy="461665"/>
          </a:xfrm>
          <a:prstGeom prst="rect">
            <a:avLst/>
          </a:prstGeom>
          <a:noFill/>
        </p:spPr>
        <p:txBody>
          <a:bodyPr wrap="square" rtlCol="0">
            <a:spAutoFit/>
          </a:bodyPr>
          <a:lstStyle/>
          <a:p>
            <a:r>
              <a:rPr lang="en-IN" sz="2400" dirty="0">
                <a:solidFill>
                  <a:schemeClr val="bg1"/>
                </a:solidFill>
              </a:rPr>
              <a:t>Classification report for balanced model (smote):</a:t>
            </a:r>
          </a:p>
        </p:txBody>
      </p:sp>
      <p:sp>
        <p:nvSpPr>
          <p:cNvPr id="4" name="TextBox 3">
            <a:extLst>
              <a:ext uri="{FF2B5EF4-FFF2-40B4-BE49-F238E27FC236}">
                <a16:creationId xmlns:a16="http://schemas.microsoft.com/office/drawing/2014/main" id="{675524AD-C5F9-55C9-3392-25AE39B9DCDA}"/>
              </a:ext>
            </a:extLst>
          </p:cNvPr>
          <p:cNvSpPr txBox="1"/>
          <p:nvPr/>
        </p:nvSpPr>
        <p:spPr>
          <a:xfrm>
            <a:off x="4917600" y="1022400"/>
            <a:ext cx="3628800" cy="2462213"/>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IN" dirty="0">
                <a:solidFill>
                  <a:schemeClr val="bg1"/>
                </a:solidFill>
              </a:rPr>
              <a:t>In this model  the class labels are to be balanced .</a:t>
            </a:r>
          </a:p>
          <a:p>
            <a:pPr marL="285750" indent="-285750">
              <a:buClr>
                <a:schemeClr val="bg1"/>
              </a:buClr>
              <a:buFont typeface="Arial" panose="020B0604020202020204" pitchFamily="34" charset="0"/>
              <a:buChar char="•"/>
            </a:pPr>
            <a:r>
              <a:rPr lang="en-IN" dirty="0">
                <a:solidFill>
                  <a:schemeClr val="bg1"/>
                </a:solidFill>
              </a:rPr>
              <a:t>We see that the testing accuracy will be low , then we say that it could be overfitting.</a:t>
            </a:r>
          </a:p>
          <a:p>
            <a:pPr marL="285750" indent="-285750">
              <a:buClr>
                <a:schemeClr val="bg1"/>
              </a:buClr>
              <a:buFont typeface="Arial" panose="020B0604020202020204" pitchFamily="34" charset="0"/>
              <a:buChar char="•"/>
            </a:pPr>
            <a:r>
              <a:rPr lang="en-IN" dirty="0">
                <a:solidFill>
                  <a:schemeClr val="bg1"/>
                </a:solidFill>
              </a:rPr>
              <a:t>To generalize the model we need to prune the decision tree.</a:t>
            </a:r>
          </a:p>
          <a:p>
            <a:pPr marL="285750" indent="-285750">
              <a:buClr>
                <a:schemeClr val="bg1"/>
              </a:buClr>
              <a:buFont typeface="Arial" panose="020B0604020202020204" pitchFamily="34" charset="0"/>
              <a:buChar char="•"/>
            </a:pPr>
            <a:r>
              <a:rPr lang="en-IN" dirty="0">
                <a:solidFill>
                  <a:schemeClr val="bg1"/>
                </a:solidFill>
              </a:rPr>
              <a:t>Lets see what happens when we prune the data…</a:t>
            </a:r>
          </a:p>
          <a:p>
            <a:pPr marL="285750" indent="-285750">
              <a:buClr>
                <a:schemeClr val="bg1"/>
              </a:buClr>
              <a:buFont typeface="Arial" panose="020B0604020202020204" pitchFamily="34" charset="0"/>
              <a:buChar char="•"/>
            </a:pPr>
            <a:endParaRPr lang="en-IN" dirty="0">
              <a:solidFill>
                <a:schemeClr val="bg1"/>
              </a:solidFill>
            </a:endParaRPr>
          </a:p>
          <a:p>
            <a:pPr>
              <a:buClr>
                <a:schemeClr val="bg1"/>
              </a:buClr>
            </a:pPr>
            <a:endParaRPr lang="en-IN" dirty="0"/>
          </a:p>
        </p:txBody>
      </p:sp>
    </p:spTree>
    <p:extLst>
      <p:ext uri="{BB962C8B-B14F-4D97-AF65-F5344CB8AC3E}">
        <p14:creationId xmlns:p14="http://schemas.microsoft.com/office/powerpoint/2010/main" val="26074551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B4B4B6AC-CD77-4EC3-AF4A-4A21203B22C5}"/>
              </a:ext>
            </a:extLst>
          </p:cNvPr>
          <p:cNvPicPr preferRelativeResize="0"/>
          <p:nvPr/>
        </p:nvPicPr>
        <p:blipFill rotWithShape="1">
          <a:blip r:embed="rId2">
            <a:alphaModFix/>
          </a:blip>
          <a:srcRect/>
          <a:stretch/>
        </p:blipFill>
        <p:spPr>
          <a:xfrm>
            <a:off x="0" y="1"/>
            <a:ext cx="9143998" cy="5143499"/>
          </a:xfrm>
          <a:prstGeom prst="rect">
            <a:avLst/>
          </a:prstGeom>
          <a:noFill/>
          <a:ln>
            <a:noFill/>
          </a:ln>
        </p:spPr>
      </p:pic>
      <p:pic>
        <p:nvPicPr>
          <p:cNvPr id="1026" name="Picture 2">
            <a:extLst>
              <a:ext uri="{FF2B5EF4-FFF2-40B4-BE49-F238E27FC236}">
                <a16:creationId xmlns:a16="http://schemas.microsoft.com/office/drawing/2014/main" id="{263DAAAF-26E7-B488-E1AB-29E70D711F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147" y="209549"/>
            <a:ext cx="34099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682F08F-ACE9-F443-5A82-15882469DC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622" y="2676524"/>
            <a:ext cx="3419475"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EF1EE64-CFAC-E447-E3BE-F306CF8F93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6400" y="209549"/>
            <a:ext cx="3545839" cy="24955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9DD18F1-C7FA-0464-D295-1D9F991E1849}"/>
              </a:ext>
            </a:extLst>
          </p:cNvPr>
          <p:cNvSpPr txBox="1"/>
          <p:nvPr/>
        </p:nvSpPr>
        <p:spPr>
          <a:xfrm>
            <a:off x="3967200" y="2980800"/>
            <a:ext cx="4212000" cy="1384995"/>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IN" dirty="0">
                <a:solidFill>
                  <a:schemeClr val="bg1"/>
                </a:solidFill>
              </a:rPr>
              <a:t>The auc score is about 70%.</a:t>
            </a:r>
          </a:p>
          <a:p>
            <a:pPr marL="285750" indent="-285750">
              <a:buClr>
                <a:schemeClr val="bg1"/>
              </a:buClr>
              <a:buFont typeface="Arial" panose="020B0604020202020204" pitchFamily="34" charset="0"/>
              <a:buChar char="•"/>
            </a:pPr>
            <a:r>
              <a:rPr lang="en-IN" dirty="0">
                <a:solidFill>
                  <a:schemeClr val="bg1"/>
                </a:solidFill>
              </a:rPr>
              <a:t>From the confusion matrix </a:t>
            </a:r>
            <a:r>
              <a:rPr lang="en-US" dirty="0">
                <a:solidFill>
                  <a:schemeClr val="bg1"/>
                </a:solidFill>
              </a:rPr>
              <a:t>false positives and false negatives are more.</a:t>
            </a:r>
          </a:p>
          <a:p>
            <a:pPr marL="285750" indent="-285750">
              <a:buClr>
                <a:schemeClr val="bg1"/>
              </a:buClr>
              <a:buFont typeface="Arial" panose="020B0604020202020204" pitchFamily="34" charset="0"/>
              <a:buChar char="•"/>
            </a:pPr>
            <a:r>
              <a:rPr lang="en-US" dirty="0">
                <a:solidFill>
                  <a:schemeClr val="bg1"/>
                </a:solidFill>
              </a:rPr>
              <a:t>For every model we need to decrease those...</a:t>
            </a:r>
          </a:p>
          <a:p>
            <a:pPr marL="285750" indent="-285750">
              <a:buClr>
                <a:schemeClr val="bg1"/>
              </a:buClr>
              <a:buFont typeface="Arial" panose="020B0604020202020204" pitchFamily="34" charset="0"/>
              <a:buChar char="•"/>
            </a:pPr>
            <a:r>
              <a:rPr lang="en-US" dirty="0">
                <a:solidFill>
                  <a:schemeClr val="bg1"/>
                </a:solidFill>
              </a:rPr>
              <a:t>For that we improve hyper parameters </a:t>
            </a:r>
          </a:p>
          <a:p>
            <a:pPr marL="285750" indent="-285750">
              <a:buClr>
                <a:schemeClr val="bg1"/>
              </a:buClr>
              <a:buFont typeface="Arial" panose="020B0604020202020204" pitchFamily="34" charset="0"/>
              <a:buChar char="•"/>
            </a:pPr>
            <a:endParaRPr lang="en-IN" dirty="0">
              <a:solidFill>
                <a:schemeClr val="bg1"/>
              </a:solidFill>
            </a:endParaRPr>
          </a:p>
        </p:txBody>
      </p:sp>
    </p:spTree>
    <p:extLst>
      <p:ext uri="{BB962C8B-B14F-4D97-AF65-F5344CB8AC3E}">
        <p14:creationId xmlns:p14="http://schemas.microsoft.com/office/powerpoint/2010/main" val="1153616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B4B4B6AC-CD77-4EC3-AF4A-4A21203B22C5}"/>
              </a:ext>
            </a:extLst>
          </p:cNvPr>
          <p:cNvPicPr preferRelativeResize="0"/>
          <p:nvPr/>
        </p:nvPicPr>
        <p:blipFill rotWithShape="1">
          <a:blip r:embed="rId2">
            <a:alphaModFix/>
          </a:blip>
          <a:srcRect/>
          <a:stretch/>
        </p:blipFill>
        <p:spPr>
          <a:xfrm>
            <a:off x="0" y="1"/>
            <a:ext cx="9143998" cy="5143499"/>
          </a:xfrm>
          <a:prstGeom prst="rect">
            <a:avLst/>
          </a:prstGeom>
          <a:noFill/>
          <a:ln>
            <a:noFill/>
          </a:ln>
        </p:spPr>
      </p:pic>
      <p:pic>
        <p:nvPicPr>
          <p:cNvPr id="6" name="Picture 5">
            <a:extLst>
              <a:ext uri="{FF2B5EF4-FFF2-40B4-BE49-F238E27FC236}">
                <a16:creationId xmlns:a16="http://schemas.microsoft.com/office/drawing/2014/main" id="{51E999E6-417B-5575-9EFE-AB012BEB5253}"/>
              </a:ext>
            </a:extLst>
          </p:cNvPr>
          <p:cNvPicPr>
            <a:picLocks noChangeAspect="1"/>
          </p:cNvPicPr>
          <p:nvPr/>
        </p:nvPicPr>
        <p:blipFill>
          <a:blip r:embed="rId3"/>
          <a:stretch>
            <a:fillRect/>
          </a:stretch>
        </p:blipFill>
        <p:spPr>
          <a:xfrm>
            <a:off x="364291" y="1063255"/>
            <a:ext cx="4534533" cy="3381847"/>
          </a:xfrm>
          <a:prstGeom prst="rect">
            <a:avLst/>
          </a:prstGeom>
        </p:spPr>
      </p:pic>
      <p:graphicFrame>
        <p:nvGraphicFramePr>
          <p:cNvPr id="7" name="Table 7">
            <a:extLst>
              <a:ext uri="{FF2B5EF4-FFF2-40B4-BE49-F238E27FC236}">
                <a16:creationId xmlns:a16="http://schemas.microsoft.com/office/drawing/2014/main" id="{A9987CF6-5A17-1ACA-845A-DBB928F06485}"/>
              </a:ext>
            </a:extLst>
          </p:cNvPr>
          <p:cNvGraphicFramePr>
            <a:graphicFrameLocks noGrp="1"/>
          </p:cNvGraphicFramePr>
          <p:nvPr>
            <p:extLst>
              <p:ext uri="{D42A27DB-BD31-4B8C-83A1-F6EECF244321}">
                <p14:modId xmlns:p14="http://schemas.microsoft.com/office/powerpoint/2010/main" val="1532937070"/>
              </p:ext>
            </p:extLst>
          </p:nvPr>
        </p:nvGraphicFramePr>
        <p:xfrm>
          <a:off x="5197015" y="1696855"/>
          <a:ext cx="3648791" cy="1993428"/>
        </p:xfrm>
        <a:graphic>
          <a:graphicData uri="http://schemas.openxmlformats.org/drawingml/2006/table">
            <a:tbl>
              <a:tblPr firstRow="1" bandRow="1">
                <a:tableStyleId>{7C32AA2C-D27D-4419-AF1A-19E52163CEF9}</a:tableStyleId>
              </a:tblPr>
              <a:tblGrid>
                <a:gridCol w="1842713">
                  <a:extLst>
                    <a:ext uri="{9D8B030D-6E8A-4147-A177-3AD203B41FA5}">
                      <a16:colId xmlns:a16="http://schemas.microsoft.com/office/drawing/2014/main" val="56140817"/>
                    </a:ext>
                  </a:extLst>
                </a:gridCol>
                <a:gridCol w="1806078">
                  <a:extLst>
                    <a:ext uri="{9D8B030D-6E8A-4147-A177-3AD203B41FA5}">
                      <a16:colId xmlns:a16="http://schemas.microsoft.com/office/drawing/2014/main" val="352859579"/>
                    </a:ext>
                  </a:extLst>
                </a:gridCol>
              </a:tblGrid>
              <a:tr h="491756">
                <a:tc>
                  <a:txBody>
                    <a:bodyPr/>
                    <a:lstStyle/>
                    <a:p>
                      <a:r>
                        <a:rPr lang="en-IN" dirty="0">
                          <a:solidFill>
                            <a:schemeClr val="bg1"/>
                          </a:solidFill>
                        </a:rPr>
                        <a:t>Hyper parameters</a:t>
                      </a:r>
                    </a:p>
                  </a:txBody>
                  <a:tcPr/>
                </a:tc>
                <a:tc>
                  <a:txBody>
                    <a:bodyPr/>
                    <a:lstStyle/>
                    <a:p>
                      <a:r>
                        <a:rPr lang="en-IN" dirty="0">
                          <a:solidFill>
                            <a:schemeClr val="bg1"/>
                          </a:solidFill>
                        </a:rPr>
                        <a:t>value</a:t>
                      </a:r>
                    </a:p>
                  </a:txBody>
                  <a:tcPr/>
                </a:tc>
                <a:extLst>
                  <a:ext uri="{0D108BD9-81ED-4DB2-BD59-A6C34878D82A}">
                    <a16:rowId xmlns:a16="http://schemas.microsoft.com/office/drawing/2014/main" val="1729228137"/>
                  </a:ext>
                </a:extLst>
              </a:tr>
              <a:tr h="491756">
                <a:tc>
                  <a:txBody>
                    <a:bodyPr/>
                    <a:lstStyle/>
                    <a:p>
                      <a:r>
                        <a:rPr lang="en-IN" dirty="0">
                          <a:solidFill>
                            <a:schemeClr val="bg1"/>
                          </a:solidFill>
                        </a:rPr>
                        <a:t>Max depth </a:t>
                      </a:r>
                    </a:p>
                  </a:txBody>
                  <a:tcPr/>
                </a:tc>
                <a:tc>
                  <a:txBody>
                    <a:bodyPr/>
                    <a:lstStyle/>
                    <a:p>
                      <a:r>
                        <a:rPr lang="en-IN" dirty="0">
                          <a:solidFill>
                            <a:schemeClr val="bg1"/>
                          </a:solidFill>
                        </a:rPr>
                        <a:t>    11 </a:t>
                      </a:r>
                    </a:p>
                  </a:txBody>
                  <a:tcPr/>
                </a:tc>
                <a:extLst>
                  <a:ext uri="{0D108BD9-81ED-4DB2-BD59-A6C34878D82A}">
                    <a16:rowId xmlns:a16="http://schemas.microsoft.com/office/drawing/2014/main" val="3109838022"/>
                  </a:ext>
                </a:extLst>
              </a:tr>
              <a:tr h="491756">
                <a:tc>
                  <a:txBody>
                    <a:bodyPr/>
                    <a:lstStyle/>
                    <a:p>
                      <a:r>
                        <a:rPr lang="en-IN" dirty="0">
                          <a:solidFill>
                            <a:schemeClr val="bg1"/>
                          </a:solidFill>
                        </a:rPr>
                        <a:t>Min samples leaf</a:t>
                      </a:r>
                    </a:p>
                  </a:txBody>
                  <a:tcPr/>
                </a:tc>
                <a:tc>
                  <a:txBody>
                    <a:bodyPr/>
                    <a:lstStyle/>
                    <a:p>
                      <a:r>
                        <a:rPr lang="en-IN" dirty="0">
                          <a:solidFill>
                            <a:schemeClr val="bg1"/>
                          </a:solidFill>
                        </a:rPr>
                        <a:t>     2</a:t>
                      </a:r>
                    </a:p>
                  </a:txBody>
                  <a:tcPr/>
                </a:tc>
                <a:extLst>
                  <a:ext uri="{0D108BD9-81ED-4DB2-BD59-A6C34878D82A}">
                    <a16:rowId xmlns:a16="http://schemas.microsoft.com/office/drawing/2014/main" val="284305423"/>
                  </a:ext>
                </a:extLst>
              </a:tr>
              <a:tr h="491756">
                <a:tc>
                  <a:txBody>
                    <a:bodyPr/>
                    <a:lstStyle/>
                    <a:p>
                      <a:r>
                        <a:rPr lang="en-IN" dirty="0">
                          <a:solidFill>
                            <a:schemeClr val="bg1"/>
                          </a:solidFill>
                        </a:rPr>
                        <a:t>Min samples split</a:t>
                      </a:r>
                    </a:p>
                    <a:p>
                      <a:endParaRPr lang="en-IN" dirty="0">
                        <a:solidFill>
                          <a:schemeClr val="bg1"/>
                        </a:solidFill>
                      </a:endParaRPr>
                    </a:p>
                  </a:txBody>
                  <a:tcPr/>
                </a:tc>
                <a:tc>
                  <a:txBody>
                    <a:bodyPr/>
                    <a:lstStyle/>
                    <a:p>
                      <a:r>
                        <a:rPr lang="en-IN" dirty="0">
                          <a:solidFill>
                            <a:schemeClr val="bg1"/>
                          </a:solidFill>
                        </a:rPr>
                        <a:t>     1</a:t>
                      </a:r>
                    </a:p>
                  </a:txBody>
                  <a:tcPr/>
                </a:tc>
                <a:extLst>
                  <a:ext uri="{0D108BD9-81ED-4DB2-BD59-A6C34878D82A}">
                    <a16:rowId xmlns:a16="http://schemas.microsoft.com/office/drawing/2014/main" val="82336129"/>
                  </a:ext>
                </a:extLst>
              </a:tr>
            </a:tbl>
          </a:graphicData>
        </a:graphic>
      </p:graphicFrame>
      <p:sp>
        <p:nvSpPr>
          <p:cNvPr id="4" name="TextBox 3">
            <a:extLst>
              <a:ext uri="{FF2B5EF4-FFF2-40B4-BE49-F238E27FC236}">
                <a16:creationId xmlns:a16="http://schemas.microsoft.com/office/drawing/2014/main" id="{3CCD4257-4FF9-7D8D-2A3C-BC133BD6FEB5}"/>
              </a:ext>
            </a:extLst>
          </p:cNvPr>
          <p:cNvSpPr txBox="1"/>
          <p:nvPr/>
        </p:nvSpPr>
        <p:spPr>
          <a:xfrm>
            <a:off x="1144800" y="331200"/>
            <a:ext cx="6235200" cy="523220"/>
          </a:xfrm>
          <a:prstGeom prst="rect">
            <a:avLst/>
          </a:prstGeom>
          <a:noFill/>
        </p:spPr>
        <p:txBody>
          <a:bodyPr wrap="square" rtlCol="0">
            <a:spAutoFit/>
          </a:bodyPr>
          <a:lstStyle/>
          <a:p>
            <a:r>
              <a:rPr lang="en-IN" sz="2800" dirty="0">
                <a:solidFill>
                  <a:schemeClr val="bg1"/>
                </a:solidFill>
              </a:rPr>
              <a:t>Classification report for pruned data :</a:t>
            </a:r>
            <a:endParaRPr lang="en-IN" sz="2800" dirty="0"/>
          </a:p>
        </p:txBody>
      </p:sp>
    </p:spTree>
    <p:extLst>
      <p:ext uri="{BB962C8B-B14F-4D97-AF65-F5344CB8AC3E}">
        <p14:creationId xmlns:p14="http://schemas.microsoft.com/office/powerpoint/2010/main" val="32129967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B4B4B6AC-CD77-4EC3-AF4A-4A21203B22C5}"/>
              </a:ext>
            </a:extLst>
          </p:cNvPr>
          <p:cNvPicPr preferRelativeResize="0"/>
          <p:nvPr/>
        </p:nvPicPr>
        <p:blipFill rotWithShape="1">
          <a:blip r:embed="rId2">
            <a:alphaModFix/>
          </a:blip>
          <a:srcRect/>
          <a:stretch/>
        </p:blipFill>
        <p:spPr>
          <a:xfrm>
            <a:off x="21265" y="-15726"/>
            <a:ext cx="9718158" cy="5114259"/>
          </a:xfrm>
          <a:prstGeom prst="rect">
            <a:avLst/>
          </a:prstGeom>
          <a:noFill/>
          <a:ln>
            <a:noFill/>
          </a:ln>
        </p:spPr>
      </p:pic>
      <p:pic>
        <p:nvPicPr>
          <p:cNvPr id="2050" name="Picture 2">
            <a:extLst>
              <a:ext uri="{FF2B5EF4-FFF2-40B4-BE49-F238E27FC236}">
                <a16:creationId xmlns:a16="http://schemas.microsoft.com/office/drawing/2014/main" id="{5D3D6604-363F-6E22-FE9B-1DB418457B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64" y="225277"/>
            <a:ext cx="3338623" cy="23307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6038B57-67A6-FA22-6825-899784382D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65" y="2781300"/>
            <a:ext cx="3419475" cy="23622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10DED9E-DA57-5E6D-71F2-9FA2A43DC9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5665" y="166466"/>
            <a:ext cx="36766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6B13D51-483B-AB1C-06FF-433B7BA5B2B6}"/>
              </a:ext>
            </a:extLst>
          </p:cNvPr>
          <p:cNvPicPr>
            <a:picLocks noChangeAspect="1"/>
          </p:cNvPicPr>
          <p:nvPr/>
        </p:nvPicPr>
        <p:blipFill>
          <a:blip r:embed="rId6"/>
          <a:stretch>
            <a:fillRect/>
          </a:stretch>
        </p:blipFill>
        <p:spPr>
          <a:xfrm>
            <a:off x="3775665" y="2662016"/>
            <a:ext cx="4685714" cy="2362200"/>
          </a:xfrm>
          <a:prstGeom prst="rect">
            <a:avLst/>
          </a:prstGeom>
        </p:spPr>
      </p:pic>
    </p:spTree>
    <p:extLst>
      <p:ext uri="{BB962C8B-B14F-4D97-AF65-F5344CB8AC3E}">
        <p14:creationId xmlns:p14="http://schemas.microsoft.com/office/powerpoint/2010/main" val="8746803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B4B4B6AC-CD77-4EC3-AF4A-4A21203B22C5}"/>
              </a:ext>
            </a:extLst>
          </p:cNvPr>
          <p:cNvPicPr preferRelativeResize="0"/>
          <p:nvPr/>
        </p:nvPicPr>
        <p:blipFill rotWithShape="1">
          <a:blip r:embed="rId2">
            <a:alphaModFix/>
          </a:blip>
          <a:srcRect/>
          <a:stretch/>
        </p:blipFill>
        <p:spPr>
          <a:xfrm>
            <a:off x="21264" y="0"/>
            <a:ext cx="9122735" cy="5143499"/>
          </a:xfrm>
          <a:prstGeom prst="rect">
            <a:avLst/>
          </a:prstGeom>
          <a:noFill/>
          <a:ln>
            <a:noFill/>
          </a:ln>
        </p:spPr>
      </p:pic>
      <p:pic>
        <p:nvPicPr>
          <p:cNvPr id="3074" name="Picture 2">
            <a:extLst>
              <a:ext uri="{FF2B5EF4-FFF2-40B4-BE49-F238E27FC236}">
                <a16:creationId xmlns:a16="http://schemas.microsoft.com/office/drawing/2014/main" id="{CBCBA051-3D40-0050-5D97-C59BA81741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159" y="1136866"/>
            <a:ext cx="4067441" cy="20559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43B3F32-428B-B0C9-B746-0C6C1777FED5}"/>
              </a:ext>
            </a:extLst>
          </p:cNvPr>
          <p:cNvPicPr>
            <a:picLocks noChangeAspect="1"/>
          </p:cNvPicPr>
          <p:nvPr/>
        </p:nvPicPr>
        <p:blipFill>
          <a:blip r:embed="rId4"/>
          <a:stretch>
            <a:fillRect/>
          </a:stretch>
        </p:blipFill>
        <p:spPr>
          <a:xfrm>
            <a:off x="4514400" y="915813"/>
            <a:ext cx="4528046" cy="2439388"/>
          </a:xfrm>
          <a:prstGeom prst="rect">
            <a:avLst/>
          </a:prstGeom>
        </p:spPr>
      </p:pic>
      <p:sp>
        <p:nvSpPr>
          <p:cNvPr id="4" name="TextBox 3">
            <a:extLst>
              <a:ext uri="{FF2B5EF4-FFF2-40B4-BE49-F238E27FC236}">
                <a16:creationId xmlns:a16="http://schemas.microsoft.com/office/drawing/2014/main" id="{8DCD10FF-8E00-2D80-5E75-4E9EB6222C7D}"/>
              </a:ext>
            </a:extLst>
          </p:cNvPr>
          <p:cNvSpPr txBox="1"/>
          <p:nvPr/>
        </p:nvSpPr>
        <p:spPr>
          <a:xfrm>
            <a:off x="1209600" y="187200"/>
            <a:ext cx="5781600" cy="523220"/>
          </a:xfrm>
          <a:prstGeom prst="rect">
            <a:avLst/>
          </a:prstGeom>
          <a:noFill/>
        </p:spPr>
        <p:txBody>
          <a:bodyPr wrap="square" rtlCol="0">
            <a:spAutoFit/>
          </a:bodyPr>
          <a:lstStyle/>
          <a:p>
            <a:r>
              <a:rPr lang="en-IN" sz="2800" dirty="0">
                <a:solidFill>
                  <a:schemeClr val="bg1"/>
                </a:solidFill>
              </a:rPr>
              <a:t>                   Post pruning</a:t>
            </a:r>
          </a:p>
        </p:txBody>
      </p:sp>
      <p:sp>
        <p:nvSpPr>
          <p:cNvPr id="6" name="TextBox 5">
            <a:extLst>
              <a:ext uri="{FF2B5EF4-FFF2-40B4-BE49-F238E27FC236}">
                <a16:creationId xmlns:a16="http://schemas.microsoft.com/office/drawing/2014/main" id="{6E6AC463-7C06-AD44-FBDD-753FB8C78584}"/>
              </a:ext>
            </a:extLst>
          </p:cNvPr>
          <p:cNvSpPr txBox="1"/>
          <p:nvPr/>
        </p:nvSpPr>
        <p:spPr>
          <a:xfrm>
            <a:off x="598159" y="3753403"/>
            <a:ext cx="6457841" cy="1815882"/>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IN" dirty="0">
                <a:solidFill>
                  <a:schemeClr val="bg1"/>
                </a:solidFill>
              </a:rPr>
              <a:t>In post pruning we need to update cost complexity pruning value , for that we plot accuracy vs alpha graph.</a:t>
            </a:r>
          </a:p>
          <a:p>
            <a:pPr marL="285750" indent="-285750">
              <a:buClr>
                <a:schemeClr val="bg1"/>
              </a:buClr>
              <a:buFont typeface="Arial" panose="020B0604020202020204" pitchFamily="34" charset="0"/>
              <a:buChar char="•"/>
            </a:pPr>
            <a:r>
              <a:rPr lang="en-IN" dirty="0">
                <a:solidFill>
                  <a:schemeClr val="bg1"/>
                </a:solidFill>
              </a:rPr>
              <a:t>From the graph we took the best alpha values lower the alpha value better the model.</a:t>
            </a:r>
          </a:p>
          <a:p>
            <a:pPr marL="285750" indent="-285750">
              <a:buClr>
                <a:schemeClr val="bg1"/>
              </a:buClr>
              <a:buFont typeface="Arial" panose="020B0604020202020204" pitchFamily="34" charset="0"/>
              <a:buChar char="•"/>
            </a:pPr>
            <a:r>
              <a:rPr lang="en-IN" dirty="0">
                <a:solidFill>
                  <a:schemeClr val="bg1"/>
                </a:solidFill>
              </a:rPr>
              <a:t>Now we can clearly see that accuracy precision recall are became high compared to previous  one.</a:t>
            </a:r>
          </a:p>
          <a:p>
            <a:pPr marL="285750" indent="-285750">
              <a:buClr>
                <a:schemeClr val="bg1"/>
              </a:buClr>
              <a:buFont typeface="Arial" panose="020B0604020202020204" pitchFamily="34" charset="0"/>
              <a:buChar char="•"/>
            </a:pPr>
            <a:endParaRPr lang="en-IN" dirty="0">
              <a:solidFill>
                <a:schemeClr val="bg1"/>
              </a:solidFill>
            </a:endParaRPr>
          </a:p>
          <a:p>
            <a:pPr>
              <a:buClr>
                <a:schemeClr val="bg1"/>
              </a:buClr>
            </a:pPr>
            <a:r>
              <a:rPr lang="en-IN" dirty="0">
                <a:solidFill>
                  <a:schemeClr val="bg1"/>
                </a:solidFill>
              </a:rPr>
              <a:t> </a:t>
            </a:r>
          </a:p>
        </p:txBody>
      </p:sp>
    </p:spTree>
    <p:extLst>
      <p:ext uri="{BB962C8B-B14F-4D97-AF65-F5344CB8AC3E}">
        <p14:creationId xmlns:p14="http://schemas.microsoft.com/office/powerpoint/2010/main" val="3300691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B4B4B6AC-CD77-4EC3-AF4A-4A21203B22C5}"/>
              </a:ext>
            </a:extLst>
          </p:cNvPr>
          <p:cNvPicPr preferRelativeResize="0"/>
          <p:nvPr/>
        </p:nvPicPr>
        <p:blipFill rotWithShape="1">
          <a:blip r:embed="rId2">
            <a:alphaModFix/>
          </a:blip>
          <a:srcRect/>
          <a:stretch/>
        </p:blipFill>
        <p:spPr>
          <a:xfrm>
            <a:off x="2" y="1"/>
            <a:ext cx="9143998" cy="5143499"/>
          </a:xfrm>
          <a:prstGeom prst="rect">
            <a:avLst/>
          </a:prstGeom>
          <a:noFill/>
          <a:ln>
            <a:noFill/>
          </a:ln>
        </p:spPr>
      </p:pic>
      <p:pic>
        <p:nvPicPr>
          <p:cNvPr id="4098" name="Picture 2">
            <a:extLst>
              <a:ext uri="{FF2B5EF4-FFF2-40B4-BE49-F238E27FC236}">
                <a16:creationId xmlns:a16="http://schemas.microsoft.com/office/drawing/2014/main" id="{47CFDCB3-DB7F-0EAE-F7F7-9995209FC3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593" y="284864"/>
            <a:ext cx="34099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69AA62D3-3C4B-AA96-FFE4-4994292263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068" y="2781299"/>
            <a:ext cx="3419475" cy="23622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41875CCE-C15F-6C7F-0DDE-4A0C09AA6D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8134" y="285749"/>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56E549C-EFCC-E664-EBD5-B0C26F2472F3}"/>
              </a:ext>
            </a:extLst>
          </p:cNvPr>
          <p:cNvSpPr txBox="1"/>
          <p:nvPr/>
        </p:nvSpPr>
        <p:spPr>
          <a:xfrm>
            <a:off x="4053600" y="2944800"/>
            <a:ext cx="4226400" cy="1600438"/>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IN" dirty="0">
                <a:solidFill>
                  <a:schemeClr val="bg1"/>
                </a:solidFill>
              </a:rPr>
              <a:t>The auc score this model is 86%.</a:t>
            </a:r>
          </a:p>
          <a:p>
            <a:pPr marL="285750" indent="-285750">
              <a:buClr>
                <a:schemeClr val="bg1"/>
              </a:buClr>
              <a:buFont typeface="Arial" panose="020B0604020202020204" pitchFamily="34" charset="0"/>
              <a:buChar char="•"/>
            </a:pPr>
            <a:r>
              <a:rPr lang="en-IN" dirty="0">
                <a:solidFill>
                  <a:schemeClr val="bg1"/>
                </a:solidFill>
              </a:rPr>
              <a:t>And there will be less bias and less variance.</a:t>
            </a:r>
          </a:p>
          <a:p>
            <a:pPr marL="285750" indent="-285750">
              <a:buClr>
                <a:schemeClr val="bg1"/>
              </a:buClr>
              <a:buFont typeface="Arial" panose="020B0604020202020204" pitchFamily="34" charset="0"/>
              <a:buChar char="•"/>
            </a:pPr>
            <a:r>
              <a:rPr lang="en-IN" dirty="0">
                <a:solidFill>
                  <a:schemeClr val="bg1"/>
                </a:solidFill>
              </a:rPr>
              <a:t>Here true predictions to be increased.</a:t>
            </a:r>
          </a:p>
          <a:p>
            <a:pPr marL="285750" indent="-285750">
              <a:buClr>
                <a:schemeClr val="bg1"/>
              </a:buClr>
              <a:buFont typeface="Arial" panose="020B0604020202020204" pitchFamily="34" charset="0"/>
              <a:buChar char="•"/>
            </a:pPr>
            <a:r>
              <a:rPr lang="en-IN" dirty="0">
                <a:solidFill>
                  <a:schemeClr val="bg1"/>
                </a:solidFill>
              </a:rPr>
              <a:t>For better model there will be one pre-processing step called pca (principle component analysis).</a:t>
            </a:r>
          </a:p>
          <a:p>
            <a:pPr marL="285750" indent="-285750">
              <a:buClr>
                <a:schemeClr val="bg1"/>
              </a:buClr>
              <a:buFont typeface="Arial" panose="020B0604020202020204" pitchFamily="34" charset="0"/>
              <a:buChar char="•"/>
            </a:pPr>
            <a:r>
              <a:rPr lang="en-IN" dirty="0">
                <a:solidFill>
                  <a:schemeClr val="bg1"/>
                </a:solidFill>
              </a:rPr>
              <a:t>Lets what happens when we apply this…..</a:t>
            </a:r>
          </a:p>
        </p:txBody>
      </p:sp>
    </p:spTree>
    <p:extLst>
      <p:ext uri="{BB962C8B-B14F-4D97-AF65-F5344CB8AC3E}">
        <p14:creationId xmlns:p14="http://schemas.microsoft.com/office/powerpoint/2010/main" val="5134776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B4B4B6AC-CD77-4EC3-AF4A-4A21203B22C5}"/>
              </a:ext>
            </a:extLst>
          </p:cNvPr>
          <p:cNvPicPr preferRelativeResize="0"/>
          <p:nvPr/>
        </p:nvPicPr>
        <p:blipFill rotWithShape="1">
          <a:blip r:embed="rId2">
            <a:alphaModFix/>
          </a:blip>
          <a:srcRect/>
          <a:stretch/>
        </p:blipFill>
        <p:spPr>
          <a:xfrm>
            <a:off x="0" y="-223282"/>
            <a:ext cx="9143998" cy="5143499"/>
          </a:xfrm>
          <a:prstGeom prst="rect">
            <a:avLst/>
          </a:prstGeom>
          <a:noFill/>
          <a:ln>
            <a:noFill/>
          </a:ln>
        </p:spPr>
      </p:pic>
      <p:pic>
        <p:nvPicPr>
          <p:cNvPr id="4" name="Picture 3">
            <a:extLst>
              <a:ext uri="{FF2B5EF4-FFF2-40B4-BE49-F238E27FC236}">
                <a16:creationId xmlns:a16="http://schemas.microsoft.com/office/drawing/2014/main" id="{88399029-541F-208A-E0C5-19146F31E706}"/>
              </a:ext>
            </a:extLst>
          </p:cNvPr>
          <p:cNvPicPr>
            <a:picLocks noChangeAspect="1"/>
          </p:cNvPicPr>
          <p:nvPr/>
        </p:nvPicPr>
        <p:blipFill>
          <a:blip r:embed="rId3"/>
          <a:stretch>
            <a:fillRect/>
          </a:stretch>
        </p:blipFill>
        <p:spPr>
          <a:xfrm>
            <a:off x="5709056" y="768967"/>
            <a:ext cx="2366334" cy="1874856"/>
          </a:xfrm>
          <a:prstGeom prst="rect">
            <a:avLst/>
          </a:prstGeom>
        </p:spPr>
      </p:pic>
      <p:pic>
        <p:nvPicPr>
          <p:cNvPr id="10" name="Picture 9">
            <a:extLst>
              <a:ext uri="{FF2B5EF4-FFF2-40B4-BE49-F238E27FC236}">
                <a16:creationId xmlns:a16="http://schemas.microsoft.com/office/drawing/2014/main" id="{BE4785F0-FC88-7A95-2C5F-4B6433AF3D9A}"/>
              </a:ext>
            </a:extLst>
          </p:cNvPr>
          <p:cNvPicPr>
            <a:picLocks noChangeAspect="1"/>
          </p:cNvPicPr>
          <p:nvPr/>
        </p:nvPicPr>
        <p:blipFill>
          <a:blip r:embed="rId4"/>
          <a:stretch>
            <a:fillRect/>
          </a:stretch>
        </p:blipFill>
        <p:spPr>
          <a:xfrm>
            <a:off x="66045" y="890939"/>
            <a:ext cx="4505954" cy="1457528"/>
          </a:xfrm>
          <a:prstGeom prst="rect">
            <a:avLst/>
          </a:prstGeom>
        </p:spPr>
      </p:pic>
      <p:pic>
        <p:nvPicPr>
          <p:cNvPr id="12" name="Picture 11">
            <a:extLst>
              <a:ext uri="{FF2B5EF4-FFF2-40B4-BE49-F238E27FC236}">
                <a16:creationId xmlns:a16="http://schemas.microsoft.com/office/drawing/2014/main" id="{3099376E-EDAD-531D-E2BF-A86ACE5CA140}"/>
              </a:ext>
            </a:extLst>
          </p:cNvPr>
          <p:cNvPicPr>
            <a:picLocks noChangeAspect="1"/>
          </p:cNvPicPr>
          <p:nvPr/>
        </p:nvPicPr>
        <p:blipFill>
          <a:blip r:embed="rId5"/>
          <a:stretch>
            <a:fillRect/>
          </a:stretch>
        </p:blipFill>
        <p:spPr>
          <a:xfrm>
            <a:off x="0" y="2512362"/>
            <a:ext cx="4505954" cy="1581371"/>
          </a:xfrm>
          <a:prstGeom prst="rect">
            <a:avLst/>
          </a:prstGeom>
        </p:spPr>
      </p:pic>
      <p:sp>
        <p:nvSpPr>
          <p:cNvPr id="5" name="TextBox 4">
            <a:extLst>
              <a:ext uri="{FF2B5EF4-FFF2-40B4-BE49-F238E27FC236}">
                <a16:creationId xmlns:a16="http://schemas.microsoft.com/office/drawing/2014/main" id="{C3520006-7F47-DA63-DFF6-73D9EB124B27}"/>
              </a:ext>
            </a:extLst>
          </p:cNvPr>
          <p:cNvSpPr txBox="1"/>
          <p:nvPr/>
        </p:nvSpPr>
        <p:spPr>
          <a:xfrm>
            <a:off x="1735200" y="102996"/>
            <a:ext cx="6170400" cy="461665"/>
          </a:xfrm>
          <a:prstGeom prst="rect">
            <a:avLst/>
          </a:prstGeom>
          <a:noFill/>
        </p:spPr>
        <p:txBody>
          <a:bodyPr wrap="square" rtlCol="0">
            <a:spAutoFit/>
          </a:bodyPr>
          <a:lstStyle/>
          <a:p>
            <a:r>
              <a:rPr lang="en-IN" sz="2400" dirty="0">
                <a:solidFill>
                  <a:schemeClr val="bg1"/>
                </a:solidFill>
              </a:rPr>
              <a:t>Principle Component Analysis(pca) :</a:t>
            </a:r>
            <a:endParaRPr lang="en-IN" dirty="0"/>
          </a:p>
        </p:txBody>
      </p:sp>
      <p:sp>
        <p:nvSpPr>
          <p:cNvPr id="6" name="TextBox 5">
            <a:extLst>
              <a:ext uri="{FF2B5EF4-FFF2-40B4-BE49-F238E27FC236}">
                <a16:creationId xmlns:a16="http://schemas.microsoft.com/office/drawing/2014/main" id="{2CE2885A-2DF9-025F-FD35-73CD3E8E95B0}"/>
              </a:ext>
            </a:extLst>
          </p:cNvPr>
          <p:cNvSpPr txBox="1"/>
          <p:nvPr/>
        </p:nvSpPr>
        <p:spPr>
          <a:xfrm>
            <a:off x="4888800" y="2880000"/>
            <a:ext cx="3492000" cy="2031325"/>
          </a:xfrm>
          <a:prstGeom prst="rect">
            <a:avLst/>
          </a:prstGeom>
          <a:noFill/>
        </p:spPr>
        <p:txBody>
          <a:bodyPr wrap="square" rtlCol="0">
            <a:spAutoFit/>
          </a:bodyPr>
          <a:lstStyle/>
          <a:p>
            <a:pPr marL="285750" indent="-285750">
              <a:buClr>
                <a:schemeClr val="bg1"/>
              </a:buClr>
              <a:buFont typeface="Wingdings" panose="05000000000000000000" pitchFamily="2" charset="2"/>
              <a:buChar char="q"/>
            </a:pPr>
            <a:r>
              <a:rPr lang="en-IN" dirty="0">
                <a:solidFill>
                  <a:schemeClr val="bg1"/>
                </a:solidFill>
              </a:rPr>
              <a:t>In this step </a:t>
            </a:r>
            <a:r>
              <a:rPr lang="en-US" dirty="0">
                <a:solidFill>
                  <a:schemeClr val="bg1"/>
                </a:solidFill>
              </a:rPr>
              <a:t>we convert the all the features into 2-dimensional data.</a:t>
            </a:r>
          </a:p>
          <a:p>
            <a:pPr marL="285750" indent="-285750">
              <a:buClr>
                <a:schemeClr val="bg1"/>
              </a:buClr>
              <a:buFont typeface="Wingdings" panose="05000000000000000000" pitchFamily="2" charset="2"/>
              <a:buChar char="q"/>
            </a:pPr>
            <a:r>
              <a:rPr lang="en-US" dirty="0">
                <a:solidFill>
                  <a:schemeClr val="bg1"/>
                </a:solidFill>
              </a:rPr>
              <a:t>In the pca we need scaling </a:t>
            </a:r>
          </a:p>
          <a:p>
            <a:pPr marL="285750" indent="-285750">
              <a:buClr>
                <a:schemeClr val="bg1"/>
              </a:buClr>
              <a:buFont typeface="Wingdings" panose="05000000000000000000" pitchFamily="2" charset="2"/>
              <a:buChar char="q"/>
            </a:pPr>
            <a:r>
              <a:rPr lang="en-US" dirty="0">
                <a:solidFill>
                  <a:schemeClr val="bg1"/>
                </a:solidFill>
              </a:rPr>
              <a:t>When we apply pca whether the true predictions are increased or not , lets see what happens in confusion matrix… </a:t>
            </a:r>
          </a:p>
          <a:p>
            <a:pPr marL="285750" indent="-285750">
              <a:buClr>
                <a:schemeClr val="bg1"/>
              </a:buClr>
              <a:buFont typeface="Wingdings" panose="05000000000000000000" pitchFamily="2" charset="2"/>
              <a:buChar char="q"/>
            </a:pPr>
            <a:endParaRPr lang="en-US" dirty="0">
              <a:solidFill>
                <a:schemeClr val="bg1"/>
              </a:solidFill>
            </a:endParaRPr>
          </a:p>
          <a:p>
            <a:pPr marL="285750" indent="-285750">
              <a:buClr>
                <a:schemeClr val="bg1"/>
              </a:buClr>
              <a:buFont typeface="Wingdings" panose="05000000000000000000" pitchFamily="2" charset="2"/>
              <a:buChar char="q"/>
            </a:pPr>
            <a:endParaRPr lang="en-IN" dirty="0">
              <a:solidFill>
                <a:schemeClr val="bg1"/>
              </a:solidFill>
            </a:endParaRPr>
          </a:p>
        </p:txBody>
      </p:sp>
    </p:spTree>
    <p:extLst>
      <p:ext uri="{BB962C8B-B14F-4D97-AF65-F5344CB8AC3E}">
        <p14:creationId xmlns:p14="http://schemas.microsoft.com/office/powerpoint/2010/main" val="1571434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B4B4B6AC-CD77-4EC3-AF4A-4A21203B22C5}"/>
              </a:ext>
            </a:extLst>
          </p:cNvPr>
          <p:cNvPicPr preferRelativeResize="0"/>
          <p:nvPr/>
        </p:nvPicPr>
        <p:blipFill rotWithShape="1">
          <a:blip r:embed="rId2">
            <a:alphaModFix/>
          </a:blip>
          <a:srcRect/>
          <a:stretch/>
        </p:blipFill>
        <p:spPr>
          <a:xfrm>
            <a:off x="0" y="-74427"/>
            <a:ext cx="9143998" cy="5143499"/>
          </a:xfrm>
          <a:prstGeom prst="rect">
            <a:avLst/>
          </a:prstGeom>
          <a:noFill/>
          <a:ln>
            <a:noFill/>
          </a:ln>
        </p:spPr>
      </p:pic>
      <p:pic>
        <p:nvPicPr>
          <p:cNvPr id="4" name="Picture 3">
            <a:extLst>
              <a:ext uri="{FF2B5EF4-FFF2-40B4-BE49-F238E27FC236}">
                <a16:creationId xmlns:a16="http://schemas.microsoft.com/office/drawing/2014/main" id="{34AB6C94-DC24-F8D8-401D-C5B205E053D4}"/>
              </a:ext>
            </a:extLst>
          </p:cNvPr>
          <p:cNvPicPr>
            <a:picLocks noChangeAspect="1"/>
          </p:cNvPicPr>
          <p:nvPr/>
        </p:nvPicPr>
        <p:blipFill>
          <a:blip r:embed="rId3"/>
          <a:stretch>
            <a:fillRect/>
          </a:stretch>
        </p:blipFill>
        <p:spPr>
          <a:xfrm>
            <a:off x="1274713" y="330377"/>
            <a:ext cx="2583712" cy="2383413"/>
          </a:xfrm>
          <a:prstGeom prst="rect">
            <a:avLst/>
          </a:prstGeom>
        </p:spPr>
      </p:pic>
      <p:pic>
        <p:nvPicPr>
          <p:cNvPr id="6" name="Picture 5">
            <a:extLst>
              <a:ext uri="{FF2B5EF4-FFF2-40B4-BE49-F238E27FC236}">
                <a16:creationId xmlns:a16="http://schemas.microsoft.com/office/drawing/2014/main" id="{73E31FFF-A829-98FE-EB52-82FC45D67FDD}"/>
              </a:ext>
            </a:extLst>
          </p:cNvPr>
          <p:cNvPicPr>
            <a:picLocks noChangeAspect="1"/>
          </p:cNvPicPr>
          <p:nvPr/>
        </p:nvPicPr>
        <p:blipFill>
          <a:blip r:embed="rId4"/>
          <a:stretch>
            <a:fillRect/>
          </a:stretch>
        </p:blipFill>
        <p:spPr>
          <a:xfrm>
            <a:off x="4874400" y="311515"/>
            <a:ext cx="2800800" cy="2402275"/>
          </a:xfrm>
          <a:prstGeom prst="rect">
            <a:avLst/>
          </a:prstGeom>
        </p:spPr>
      </p:pic>
      <p:sp>
        <p:nvSpPr>
          <p:cNvPr id="3" name="TextBox 2">
            <a:extLst>
              <a:ext uri="{FF2B5EF4-FFF2-40B4-BE49-F238E27FC236}">
                <a16:creationId xmlns:a16="http://schemas.microsoft.com/office/drawing/2014/main" id="{EAAC4CEF-06E3-3A6E-7654-8159658C332A}"/>
              </a:ext>
            </a:extLst>
          </p:cNvPr>
          <p:cNvSpPr txBox="1"/>
          <p:nvPr/>
        </p:nvSpPr>
        <p:spPr>
          <a:xfrm>
            <a:off x="1929600" y="2995200"/>
            <a:ext cx="6112800" cy="1384995"/>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IN" dirty="0">
                <a:solidFill>
                  <a:schemeClr val="bg1"/>
                </a:solidFill>
              </a:rPr>
              <a:t>In this model we see that false positives and false negatives are decreased and we will reached the aim for our model.</a:t>
            </a:r>
          </a:p>
          <a:p>
            <a:pPr marL="285750" indent="-285750">
              <a:buClr>
                <a:schemeClr val="bg1"/>
              </a:buClr>
              <a:buFont typeface="Arial" panose="020B0604020202020204" pitchFamily="34" charset="0"/>
              <a:buChar char="•"/>
            </a:pPr>
            <a:r>
              <a:rPr lang="en-IN" dirty="0">
                <a:solidFill>
                  <a:schemeClr val="bg1"/>
                </a:solidFill>
              </a:rPr>
              <a:t>Finally we take it is a final and generalized model for our data.</a:t>
            </a:r>
          </a:p>
          <a:p>
            <a:pPr marL="285750" indent="-285750">
              <a:buClr>
                <a:schemeClr val="bg1"/>
              </a:buClr>
              <a:buFont typeface="Arial" panose="020B0604020202020204" pitchFamily="34" charset="0"/>
              <a:buChar char="•"/>
            </a:pPr>
            <a:r>
              <a:rPr lang="en-IN" dirty="0">
                <a:solidFill>
                  <a:schemeClr val="bg1"/>
                </a:solidFill>
              </a:rPr>
              <a:t>Here we observed that auc-roc score is high.</a:t>
            </a:r>
          </a:p>
          <a:p>
            <a:pPr marL="285750" indent="-285750">
              <a:buClr>
                <a:schemeClr val="bg1"/>
              </a:buClr>
              <a:buFont typeface="Arial" panose="020B0604020202020204" pitchFamily="34" charset="0"/>
              <a:buChar char="•"/>
            </a:pPr>
            <a:r>
              <a:rPr lang="en-IN" dirty="0">
                <a:solidFill>
                  <a:schemeClr val="bg1"/>
                </a:solidFill>
              </a:rPr>
              <a:t>The cross validation score for this model will be 89%.</a:t>
            </a:r>
          </a:p>
          <a:p>
            <a:pPr marL="285750" indent="-285750">
              <a:buClr>
                <a:schemeClr val="bg1"/>
              </a:buClr>
              <a:buFont typeface="Arial" panose="020B0604020202020204" pitchFamily="34" charset="0"/>
              <a:buChar char="•"/>
            </a:pPr>
            <a:r>
              <a:rPr lang="en-IN" dirty="0">
                <a:solidFill>
                  <a:schemeClr val="bg1"/>
                </a:solidFill>
              </a:rPr>
              <a:t>We also apply  post pruning to this</a:t>
            </a:r>
          </a:p>
        </p:txBody>
      </p:sp>
    </p:spTree>
    <p:extLst>
      <p:ext uri="{BB962C8B-B14F-4D97-AF65-F5344CB8AC3E}">
        <p14:creationId xmlns:p14="http://schemas.microsoft.com/office/powerpoint/2010/main" val="3887183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B4B4B6AC-CD77-4EC3-AF4A-4A21203B22C5}"/>
              </a:ext>
            </a:extLst>
          </p:cNvPr>
          <p:cNvPicPr preferRelativeResize="0"/>
          <p:nvPr/>
        </p:nvPicPr>
        <p:blipFill rotWithShape="1">
          <a:blip r:embed="rId2">
            <a:alphaModFix/>
          </a:blip>
          <a:srcRect/>
          <a:stretch/>
        </p:blipFill>
        <p:spPr>
          <a:xfrm>
            <a:off x="0" y="1"/>
            <a:ext cx="9143998" cy="5143499"/>
          </a:xfrm>
          <a:prstGeom prst="rect">
            <a:avLst/>
          </a:prstGeom>
          <a:noFill/>
          <a:ln>
            <a:noFill/>
          </a:ln>
        </p:spPr>
      </p:pic>
      <p:sp>
        <p:nvSpPr>
          <p:cNvPr id="3" name="Title 2">
            <a:extLst>
              <a:ext uri="{FF2B5EF4-FFF2-40B4-BE49-F238E27FC236}">
                <a16:creationId xmlns:a16="http://schemas.microsoft.com/office/drawing/2014/main" id="{D89CF1FB-C015-3D24-2292-828C3DBBE7AD}"/>
              </a:ext>
            </a:extLst>
          </p:cNvPr>
          <p:cNvSpPr>
            <a:spLocks noGrp="1"/>
          </p:cNvSpPr>
          <p:nvPr>
            <p:ph type="title"/>
          </p:nvPr>
        </p:nvSpPr>
        <p:spPr>
          <a:xfrm>
            <a:off x="311700" y="193040"/>
            <a:ext cx="8520600" cy="4734560"/>
          </a:xfrm>
        </p:spPr>
        <p:txBody>
          <a:bodyPr/>
          <a:lstStyle/>
          <a:p>
            <a:r>
              <a:rPr lang="en-US" dirty="0"/>
              <a:t> </a:t>
            </a:r>
            <a:r>
              <a:rPr lang="en-US" sz="2000" dirty="0">
                <a:solidFill>
                  <a:schemeClr val="bg1"/>
                </a:solidFill>
              </a:rPr>
              <a:t> </a:t>
            </a:r>
            <a:endParaRPr lang="en-IN" dirty="0">
              <a:solidFill>
                <a:schemeClr val="bg1"/>
              </a:solidFill>
            </a:endParaRPr>
          </a:p>
        </p:txBody>
      </p:sp>
      <p:sp>
        <p:nvSpPr>
          <p:cNvPr id="5" name="TextBox 4">
            <a:extLst>
              <a:ext uri="{FF2B5EF4-FFF2-40B4-BE49-F238E27FC236}">
                <a16:creationId xmlns:a16="http://schemas.microsoft.com/office/drawing/2014/main" id="{F98E3C37-1577-EEE0-BF50-E5DB18F6E9FF}"/>
              </a:ext>
            </a:extLst>
          </p:cNvPr>
          <p:cNvSpPr txBox="1"/>
          <p:nvPr/>
        </p:nvSpPr>
        <p:spPr>
          <a:xfrm>
            <a:off x="0" y="215900"/>
            <a:ext cx="9377916" cy="4985980"/>
          </a:xfrm>
          <a:prstGeom prst="rect">
            <a:avLst/>
          </a:prstGeom>
          <a:noFill/>
        </p:spPr>
        <p:txBody>
          <a:bodyPr wrap="square">
            <a:spAutoFit/>
          </a:bodyPr>
          <a:lstStyle/>
          <a:p>
            <a:pPr marL="0" indent="0">
              <a:buClr>
                <a:srgbClr val="FFFFFF"/>
              </a:buClr>
              <a:buFont typeface="Arial" panose="020B0604020202020204" pitchFamily="34" charset="0"/>
              <a:buNone/>
            </a:pPr>
            <a:r>
              <a:rPr lang="en-US" sz="2800" b="1" u="sng" dirty="0">
                <a:solidFill>
                  <a:schemeClr val="bg1"/>
                </a:solidFill>
                <a:latin typeface="Roboto" panose="02000000000000000000" pitchFamily="2" charset="0"/>
                <a:cs typeface="Roboto" panose="02000000000000000000" pitchFamily="2" charset="0"/>
              </a:rPr>
              <a:t>TECHNICAL REQURIEMENTS NEEDED BY  THE CLIENT:</a:t>
            </a:r>
          </a:p>
          <a:p>
            <a:pPr marL="0" indent="0">
              <a:buClr>
                <a:srgbClr val="FFFFFF"/>
              </a:buClr>
              <a:buFont typeface="Arial" panose="020B0604020202020204" pitchFamily="34" charset="0"/>
              <a:buNone/>
            </a:pPr>
            <a:endParaRPr lang="en-US" sz="3200" b="1" dirty="0">
              <a:solidFill>
                <a:schemeClr val="bg1"/>
              </a:solidFill>
              <a:latin typeface="Times New Roman" panose="02020603050405020304" pitchFamily="18" charset="0"/>
              <a:cs typeface="Times New Roman" panose="02020603050405020304" pitchFamily="18" charset="0"/>
            </a:endParaRPr>
          </a:p>
          <a:p>
            <a:pPr marL="171450" indent="-171450">
              <a:buClr>
                <a:srgbClr val="FFFFFF"/>
              </a:buClr>
              <a:buFont typeface="Wingdings" panose="05000000000000000000" charset="0"/>
              <a:buChar char="q"/>
            </a:pPr>
            <a:r>
              <a:rPr lang="en-US" sz="2000" dirty="0">
                <a:solidFill>
                  <a:schemeClr val="bg1"/>
                </a:solidFill>
                <a:latin typeface="Arial" panose="020B0604020202020204" pitchFamily="34" charset="0"/>
                <a:cs typeface="Arial" panose="020B0604020202020204" pitchFamily="34" charset="0"/>
              </a:rPr>
              <a:t> </a:t>
            </a:r>
            <a:r>
              <a:rPr lang="en-US" sz="1600" dirty="0">
                <a:solidFill>
                  <a:schemeClr val="bg1"/>
                </a:solidFill>
                <a:latin typeface="Arial" panose="020B0604020202020204" pitchFamily="34" charset="0"/>
                <a:cs typeface="Arial" panose="020B0604020202020204" pitchFamily="34" charset="0"/>
              </a:rPr>
              <a:t>The client should have a data sheets in Excel and should use libraries like NumPy, Pandas, Visualization tools for the better understanding of the distribution of the data and they should know about libraries we shown in previous slides</a:t>
            </a:r>
          </a:p>
          <a:p>
            <a:pPr marL="285750" indent="-285750">
              <a:buClr>
                <a:srgbClr val="FFFFFF"/>
              </a:buClr>
              <a:buFont typeface="Wingdings" panose="05000000000000000000" charset="0"/>
              <a:buChar char="q"/>
            </a:pPr>
            <a:r>
              <a:rPr lang="en-US" sz="1600" dirty="0">
                <a:solidFill>
                  <a:schemeClr val="bg1"/>
                </a:solidFill>
                <a:latin typeface="Arial" panose="020B0604020202020204" pitchFamily="34" charset="0"/>
                <a:cs typeface="Arial" panose="020B0604020202020204" pitchFamily="34" charset="0"/>
              </a:rPr>
              <a:t>The type of data cleaning and pre-processing that the client needs to make is:</a:t>
            </a:r>
          </a:p>
          <a:p>
            <a:pPr>
              <a:buClr>
                <a:srgbClr val="FFFFFF"/>
              </a:buClr>
            </a:pPr>
            <a:r>
              <a:rPr lang="en-US" sz="1600" dirty="0">
                <a:solidFill>
                  <a:schemeClr val="bg1"/>
                </a:solidFill>
                <a:latin typeface="Arial" panose="020B0604020202020204" pitchFamily="34" charset="0"/>
                <a:cs typeface="Arial" panose="020B0604020202020204" pitchFamily="34" charset="0"/>
              </a:rPr>
              <a:t>       1) The missing values are needed to be taken care of</a:t>
            </a:r>
          </a:p>
          <a:p>
            <a:pPr>
              <a:buClr>
                <a:srgbClr val="FFFFFF"/>
              </a:buClr>
            </a:pPr>
            <a:r>
              <a:rPr lang="en-US" sz="1600" dirty="0">
                <a:solidFill>
                  <a:schemeClr val="bg1"/>
                </a:solidFill>
                <a:latin typeface="Arial" panose="020B0604020202020204" pitchFamily="34" charset="0"/>
                <a:cs typeface="Arial" panose="020B0604020202020204" pitchFamily="34" charset="0"/>
              </a:rPr>
              <a:t>       2) There shouldn’t be any duplicated records</a:t>
            </a:r>
          </a:p>
          <a:p>
            <a:pPr>
              <a:buClr>
                <a:srgbClr val="FFFFFF"/>
              </a:buClr>
            </a:pPr>
            <a:r>
              <a:rPr lang="en-US" sz="1600" dirty="0">
                <a:solidFill>
                  <a:schemeClr val="bg1"/>
                </a:solidFill>
                <a:latin typeface="Arial" panose="020B0604020202020204" pitchFamily="34" charset="0"/>
                <a:cs typeface="Arial" panose="020B0604020202020204" pitchFamily="34" charset="0"/>
              </a:rPr>
              <a:t>       3) we don’t do anything on outliers because decision trees are not sensitive</a:t>
            </a:r>
          </a:p>
          <a:p>
            <a:pPr>
              <a:buClr>
                <a:srgbClr val="FFFFFF"/>
              </a:buClr>
            </a:pPr>
            <a:r>
              <a:rPr lang="en-US" sz="1600" dirty="0">
                <a:solidFill>
                  <a:schemeClr val="bg1"/>
                </a:solidFill>
                <a:latin typeface="Arial" panose="020B0604020202020204" pitchFamily="34" charset="0"/>
                <a:cs typeface="Arial" panose="020B0604020202020204" pitchFamily="34" charset="0"/>
              </a:rPr>
              <a:t>        to outliers</a:t>
            </a:r>
          </a:p>
          <a:p>
            <a:pPr>
              <a:buClr>
                <a:srgbClr val="FFFFFF"/>
              </a:buClr>
            </a:pPr>
            <a:r>
              <a:rPr lang="en-US" sz="1600" dirty="0">
                <a:solidFill>
                  <a:schemeClr val="bg1"/>
                </a:solidFill>
                <a:latin typeface="Arial" panose="020B0604020202020204" pitchFamily="34" charset="0"/>
                <a:cs typeface="Arial" panose="020B0604020202020204" pitchFamily="34" charset="0"/>
              </a:rPr>
              <a:t>       4) Drop irrelevant features </a:t>
            </a:r>
          </a:p>
          <a:p>
            <a:pPr>
              <a:buClr>
                <a:srgbClr val="FFFFFF"/>
              </a:buClr>
            </a:pPr>
            <a:r>
              <a:rPr lang="en-US" sz="1600" dirty="0">
                <a:solidFill>
                  <a:schemeClr val="bg1"/>
                </a:solidFill>
                <a:latin typeface="Arial" panose="020B0604020202020204" pitchFamily="34" charset="0"/>
                <a:cs typeface="Arial" panose="020B0604020202020204" pitchFamily="34" charset="0"/>
              </a:rPr>
              <a:t>       5) Scaling is not required</a:t>
            </a:r>
          </a:p>
          <a:p>
            <a:pPr>
              <a:buClr>
                <a:srgbClr val="FFFFFF"/>
              </a:buClr>
            </a:pPr>
            <a:r>
              <a:rPr lang="en-US" sz="1600" dirty="0">
                <a:solidFill>
                  <a:schemeClr val="bg1"/>
                </a:solidFill>
                <a:latin typeface="Arial" panose="020B0604020202020204" pitchFamily="34" charset="0"/>
                <a:cs typeface="Arial" panose="020B0604020202020204" pitchFamily="34" charset="0"/>
              </a:rPr>
              <a:t>       6) Splitting the dataset into training and testing</a:t>
            </a:r>
          </a:p>
          <a:p>
            <a:pPr>
              <a:buClr>
                <a:srgbClr val="FFFFFF"/>
              </a:buClr>
            </a:pPr>
            <a:r>
              <a:rPr lang="en-US" sz="2000" dirty="0">
                <a:solidFill>
                  <a:schemeClr val="bg1"/>
                </a:solidFill>
                <a:latin typeface="Arial" panose="020B0604020202020204" pitchFamily="34" charset="0"/>
                <a:cs typeface="Arial" panose="020B0604020202020204" pitchFamily="34" charset="0"/>
              </a:rPr>
              <a:t>  </a:t>
            </a:r>
          </a:p>
          <a:p>
            <a:pPr marL="0" indent="0">
              <a:buClr>
                <a:srgbClr val="FFFFFF"/>
              </a:buClr>
              <a:buFont typeface="Arial" panose="020B0604020202020204" pitchFamily="34" charset="0"/>
              <a:buNone/>
            </a:pPr>
            <a:endParaRPr lang="en-US" sz="2000" b="1" dirty="0">
              <a:solidFill>
                <a:schemeClr val="bg1"/>
              </a:solidFill>
              <a:latin typeface="Times New Roman" panose="02020603050405020304" pitchFamily="18" charset="0"/>
              <a:cs typeface="Times New Roman" panose="02020603050405020304" pitchFamily="18" charset="0"/>
            </a:endParaRPr>
          </a:p>
          <a:p>
            <a:pPr marL="0" indent="0">
              <a:buClr>
                <a:srgbClr val="FFFFFF"/>
              </a:buClr>
              <a:buFont typeface="Arial" panose="020B0604020202020204" pitchFamily="34" charset="0"/>
              <a:buNone/>
            </a:pPr>
            <a:endParaRPr lang="en-US" sz="2000" dirty="0">
              <a:solidFill>
                <a:schemeClr val="bg1"/>
              </a:solidFill>
              <a:latin typeface="Arial" panose="020B0604020202020204" pitchFamily="34" charset="0"/>
              <a:cs typeface="Arial" panose="020B0604020202020204" pitchFamily="34" charset="0"/>
            </a:endParaRPr>
          </a:p>
          <a:p>
            <a:pPr marL="0" indent="0">
              <a:buClr>
                <a:srgbClr val="FFFFFF"/>
              </a:buClr>
              <a:buFont typeface="Arial" panose="020B0604020202020204" pitchFamily="34" charset="0"/>
              <a:buNone/>
            </a:pPr>
            <a:r>
              <a:rPr lang="en-US" sz="1800" dirty="0">
                <a:solidFill>
                  <a:schemeClr val="bg1"/>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10761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B4B4B6AC-CD77-4EC3-AF4A-4A21203B22C5}"/>
              </a:ext>
            </a:extLst>
          </p:cNvPr>
          <p:cNvPicPr preferRelativeResize="0"/>
          <p:nvPr/>
        </p:nvPicPr>
        <p:blipFill rotWithShape="1">
          <a:blip r:embed="rId2">
            <a:alphaModFix/>
          </a:blip>
          <a:srcRect/>
          <a:stretch/>
        </p:blipFill>
        <p:spPr>
          <a:xfrm>
            <a:off x="2" y="1"/>
            <a:ext cx="9143998" cy="5143499"/>
          </a:xfrm>
          <a:prstGeom prst="rect">
            <a:avLst/>
          </a:prstGeom>
          <a:noFill/>
          <a:ln>
            <a:noFill/>
          </a:ln>
        </p:spPr>
      </p:pic>
      <p:sp>
        <p:nvSpPr>
          <p:cNvPr id="3" name="Title 2">
            <a:extLst>
              <a:ext uri="{FF2B5EF4-FFF2-40B4-BE49-F238E27FC236}">
                <a16:creationId xmlns:a16="http://schemas.microsoft.com/office/drawing/2014/main" id="{D89CF1FB-C015-3D24-2292-828C3DBBE7AD}"/>
              </a:ext>
            </a:extLst>
          </p:cNvPr>
          <p:cNvSpPr>
            <a:spLocks noGrp="1"/>
          </p:cNvSpPr>
          <p:nvPr>
            <p:ph type="title"/>
          </p:nvPr>
        </p:nvSpPr>
        <p:spPr/>
        <p:txBody>
          <a:bodyPr/>
          <a:lstStyle/>
          <a:p>
            <a:r>
              <a:rPr lang="en-US" dirty="0"/>
              <a:t> </a:t>
            </a:r>
            <a:r>
              <a:rPr lang="en-US" sz="2000" dirty="0">
                <a:solidFill>
                  <a:schemeClr val="bg1"/>
                </a:solidFill>
              </a:rPr>
              <a:t> </a:t>
            </a:r>
            <a:endParaRPr lang="en-IN" dirty="0">
              <a:solidFill>
                <a:schemeClr val="bg1"/>
              </a:solidFill>
            </a:endParaRPr>
          </a:p>
        </p:txBody>
      </p:sp>
      <p:sp>
        <p:nvSpPr>
          <p:cNvPr id="8" name="TextBox 7">
            <a:extLst>
              <a:ext uri="{FF2B5EF4-FFF2-40B4-BE49-F238E27FC236}">
                <a16:creationId xmlns:a16="http://schemas.microsoft.com/office/drawing/2014/main" id="{F2842848-D6C8-3909-25A0-97DF2785A174}"/>
              </a:ext>
            </a:extLst>
          </p:cNvPr>
          <p:cNvSpPr txBox="1"/>
          <p:nvPr/>
        </p:nvSpPr>
        <p:spPr>
          <a:xfrm>
            <a:off x="470386" y="235650"/>
            <a:ext cx="4646428" cy="954107"/>
          </a:xfrm>
          <a:prstGeom prst="rect">
            <a:avLst/>
          </a:prstGeom>
          <a:noFill/>
        </p:spPr>
        <p:txBody>
          <a:bodyPr wrap="square">
            <a:spAutoFit/>
          </a:bodyPr>
          <a:lstStyle/>
          <a:p>
            <a:pPr marL="342900" indent="-342900">
              <a:buClr>
                <a:schemeClr val="bg1"/>
              </a:buClr>
              <a:buFont typeface="Wingdings" panose="05000000000000000000" pitchFamily="2" charset="2"/>
              <a:buChar char="q"/>
            </a:pPr>
            <a:r>
              <a:rPr lang="en-US" sz="2800" dirty="0">
                <a:solidFill>
                  <a:schemeClr val="bg1"/>
                </a:solidFill>
                <a:latin typeface="Calibri" panose="020F0502020204030204" pitchFamily="34" charset="0"/>
              </a:rPr>
              <a:t>Key Findings :</a:t>
            </a:r>
          </a:p>
          <a:p>
            <a:pPr>
              <a:buClr>
                <a:schemeClr val="bg1"/>
              </a:buClr>
            </a:pPr>
            <a:endParaRPr lang="en-US" sz="2800" dirty="0">
              <a:solidFill>
                <a:schemeClr val="bg1"/>
              </a:solidFill>
              <a:latin typeface="Calibri" panose="020F0502020204030204" pitchFamily="34" charset="0"/>
            </a:endParaRPr>
          </a:p>
        </p:txBody>
      </p:sp>
      <p:sp>
        <p:nvSpPr>
          <p:cNvPr id="4" name="TextBox 3">
            <a:extLst>
              <a:ext uri="{FF2B5EF4-FFF2-40B4-BE49-F238E27FC236}">
                <a16:creationId xmlns:a16="http://schemas.microsoft.com/office/drawing/2014/main" id="{F53FC8B9-3FB3-26A8-90A4-40EDC342D25C}"/>
              </a:ext>
            </a:extLst>
          </p:cNvPr>
          <p:cNvSpPr txBox="1"/>
          <p:nvPr/>
        </p:nvSpPr>
        <p:spPr>
          <a:xfrm>
            <a:off x="470386" y="765855"/>
            <a:ext cx="6012000" cy="1384995"/>
          </a:xfrm>
          <a:prstGeom prst="rect">
            <a:avLst/>
          </a:prstGeom>
          <a:noFill/>
        </p:spPr>
        <p:txBody>
          <a:bodyPr wrap="square" rtlCol="0">
            <a:spAutoFit/>
          </a:bodyPr>
          <a:lstStyle/>
          <a:p>
            <a:pPr marL="285750" indent="-285750">
              <a:buClr>
                <a:schemeClr val="bg1"/>
              </a:buClr>
              <a:buFont typeface="Wingdings" panose="05000000000000000000" pitchFamily="2" charset="2"/>
              <a:buChar char="ü"/>
            </a:pPr>
            <a:r>
              <a:rPr lang="en-IN" dirty="0">
                <a:solidFill>
                  <a:schemeClr val="bg1"/>
                </a:solidFill>
              </a:rPr>
              <a:t>In part of feature scaling we drop some unimportant variables and we observe very less decrease in metrics.</a:t>
            </a:r>
          </a:p>
          <a:p>
            <a:pPr marL="285750" indent="-285750">
              <a:buClr>
                <a:schemeClr val="bg1"/>
              </a:buClr>
              <a:buFont typeface="Wingdings" panose="05000000000000000000" pitchFamily="2" charset="2"/>
              <a:buChar char="ü"/>
            </a:pPr>
            <a:r>
              <a:rPr lang="en-IN" dirty="0">
                <a:solidFill>
                  <a:schemeClr val="bg1"/>
                </a:solidFill>
              </a:rPr>
              <a:t>When we sub splitting the data on target variable we see some differences in the features.</a:t>
            </a:r>
          </a:p>
          <a:p>
            <a:pPr marL="285750" indent="-285750">
              <a:buClr>
                <a:schemeClr val="bg1"/>
              </a:buClr>
              <a:buFont typeface="Wingdings" panose="05000000000000000000" pitchFamily="2" charset="2"/>
              <a:buChar char="ü"/>
            </a:pPr>
            <a:endParaRPr lang="en-IN" dirty="0">
              <a:solidFill>
                <a:schemeClr val="bg1"/>
              </a:solidFill>
            </a:endParaRPr>
          </a:p>
          <a:p>
            <a:pPr marL="285750" indent="-285750">
              <a:buClr>
                <a:schemeClr val="bg1"/>
              </a:buClr>
              <a:buFont typeface="Wingdings" panose="05000000000000000000" pitchFamily="2" charset="2"/>
              <a:buChar char="ü"/>
            </a:pPr>
            <a:endParaRPr lang="en-IN" dirty="0"/>
          </a:p>
        </p:txBody>
      </p:sp>
      <p:sp>
        <p:nvSpPr>
          <p:cNvPr id="5" name="TextBox 4">
            <a:extLst>
              <a:ext uri="{FF2B5EF4-FFF2-40B4-BE49-F238E27FC236}">
                <a16:creationId xmlns:a16="http://schemas.microsoft.com/office/drawing/2014/main" id="{12D29221-E871-1AA9-E535-8E2C58ED7B70}"/>
              </a:ext>
            </a:extLst>
          </p:cNvPr>
          <p:cNvSpPr txBox="1"/>
          <p:nvPr/>
        </p:nvSpPr>
        <p:spPr>
          <a:xfrm>
            <a:off x="311700" y="1773467"/>
            <a:ext cx="6566400" cy="461665"/>
          </a:xfrm>
          <a:prstGeom prst="rect">
            <a:avLst/>
          </a:prstGeom>
          <a:noFill/>
        </p:spPr>
        <p:txBody>
          <a:bodyPr wrap="square" rtlCol="0">
            <a:spAutoFit/>
          </a:bodyPr>
          <a:lstStyle/>
          <a:p>
            <a:r>
              <a:rPr lang="en-IN" sz="2400" dirty="0">
                <a:solidFill>
                  <a:schemeClr val="bg1"/>
                </a:solidFill>
              </a:rPr>
              <a:t>Evaluation metrics graph for candidate models</a:t>
            </a:r>
          </a:p>
        </p:txBody>
      </p:sp>
      <p:pic>
        <p:nvPicPr>
          <p:cNvPr id="9" name="Picture 8">
            <a:extLst>
              <a:ext uri="{FF2B5EF4-FFF2-40B4-BE49-F238E27FC236}">
                <a16:creationId xmlns:a16="http://schemas.microsoft.com/office/drawing/2014/main" id="{A998F3AC-CDC3-2229-6623-699159F3E2F9}"/>
              </a:ext>
            </a:extLst>
          </p:cNvPr>
          <p:cNvPicPr>
            <a:picLocks noChangeAspect="1"/>
          </p:cNvPicPr>
          <p:nvPr/>
        </p:nvPicPr>
        <p:blipFill>
          <a:blip r:embed="rId3"/>
          <a:stretch>
            <a:fillRect/>
          </a:stretch>
        </p:blipFill>
        <p:spPr>
          <a:xfrm>
            <a:off x="105614" y="2376000"/>
            <a:ext cx="5011200" cy="2531850"/>
          </a:xfrm>
          <a:prstGeom prst="rect">
            <a:avLst/>
          </a:prstGeom>
        </p:spPr>
      </p:pic>
      <p:sp>
        <p:nvSpPr>
          <p:cNvPr id="10" name="TextBox 9">
            <a:extLst>
              <a:ext uri="{FF2B5EF4-FFF2-40B4-BE49-F238E27FC236}">
                <a16:creationId xmlns:a16="http://schemas.microsoft.com/office/drawing/2014/main" id="{4A03206F-2B4A-3EF3-AB3F-25FA302DB9F1}"/>
              </a:ext>
            </a:extLst>
          </p:cNvPr>
          <p:cNvSpPr txBox="1"/>
          <p:nvPr/>
        </p:nvSpPr>
        <p:spPr>
          <a:xfrm>
            <a:off x="5423700" y="2908369"/>
            <a:ext cx="2908800" cy="523220"/>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IN" dirty="0">
                <a:solidFill>
                  <a:schemeClr val="bg1"/>
                </a:solidFill>
              </a:rPr>
              <a:t>In candidate models post pruning has high metrics </a:t>
            </a:r>
          </a:p>
        </p:txBody>
      </p:sp>
    </p:spTree>
    <p:extLst>
      <p:ext uri="{BB962C8B-B14F-4D97-AF65-F5344CB8AC3E}">
        <p14:creationId xmlns:p14="http://schemas.microsoft.com/office/powerpoint/2010/main" val="3633086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14;p41">
            <a:extLst>
              <a:ext uri="{FF2B5EF4-FFF2-40B4-BE49-F238E27FC236}">
                <a16:creationId xmlns:a16="http://schemas.microsoft.com/office/drawing/2014/main" id="{0B41B643-2CF3-433A-B554-09EAD3649117}"/>
              </a:ext>
            </a:extLst>
          </p:cNvPr>
          <p:cNvPicPr preferRelativeResize="0"/>
          <p:nvPr/>
        </p:nvPicPr>
        <p:blipFill rotWithShape="1">
          <a:blip r:embed="rId2">
            <a:alphaModFix/>
          </a:blip>
          <a:srcRect/>
          <a:stretch/>
        </p:blipFill>
        <p:spPr>
          <a:xfrm>
            <a:off x="1357" y="-15"/>
            <a:ext cx="9144000" cy="5143500"/>
          </a:xfrm>
          <a:prstGeom prst="rect">
            <a:avLst/>
          </a:prstGeom>
          <a:noFill/>
          <a:ln>
            <a:noFill/>
          </a:ln>
        </p:spPr>
      </p:pic>
      <p:grpSp>
        <p:nvGrpSpPr>
          <p:cNvPr id="5" name="Google Shape;114;p15">
            <a:extLst>
              <a:ext uri="{FF2B5EF4-FFF2-40B4-BE49-F238E27FC236}">
                <a16:creationId xmlns:a16="http://schemas.microsoft.com/office/drawing/2014/main" id="{633F2FE6-EE4C-4257-8FA9-574D886CEFC1}"/>
              </a:ext>
            </a:extLst>
          </p:cNvPr>
          <p:cNvGrpSpPr/>
          <p:nvPr/>
        </p:nvGrpSpPr>
        <p:grpSpPr>
          <a:xfrm>
            <a:off x="386080" y="678780"/>
            <a:ext cx="4352544" cy="256032"/>
            <a:chOff x="0" y="0"/>
            <a:chExt cx="10422179" cy="651822"/>
          </a:xfrm>
        </p:grpSpPr>
        <p:sp>
          <p:nvSpPr>
            <p:cNvPr id="6" name="Google Shape;115;p15">
              <a:extLst>
                <a:ext uri="{FF2B5EF4-FFF2-40B4-BE49-F238E27FC236}">
                  <a16:creationId xmlns:a16="http://schemas.microsoft.com/office/drawing/2014/main" id="{CB9C3615-3F11-481A-B3F2-E94BE3C61D51}"/>
                </a:ext>
              </a:extLst>
            </p:cNvPr>
            <p:cNvSpPr/>
            <p:nvPr/>
          </p:nvSpPr>
          <p:spPr>
            <a:xfrm>
              <a:off x="0" y="302866"/>
              <a:ext cx="10422179" cy="52812"/>
            </a:xfrm>
            <a:custGeom>
              <a:avLst/>
              <a:gdLst/>
              <a:ahLst/>
              <a:cxnLst/>
              <a:rect l="l" t="t" r="r" b="b"/>
              <a:pathLst>
                <a:path w="13784599" h="69850" extrusionOk="0">
                  <a:moveTo>
                    <a:pt x="13493769" y="0"/>
                  </a:moveTo>
                  <a:lnTo>
                    <a:pt x="0" y="0"/>
                  </a:lnTo>
                  <a:lnTo>
                    <a:pt x="0" y="69850"/>
                  </a:lnTo>
                  <a:lnTo>
                    <a:pt x="13784599" y="69850"/>
                  </a:lnTo>
                  <a:lnTo>
                    <a:pt x="13784599" y="0"/>
                  </a:lnTo>
                  <a:close/>
                </a:path>
              </a:pathLst>
            </a:custGeom>
            <a:solidFill>
              <a:srgbClr val="F8F8F8">
                <a:alpha val="29803"/>
              </a:srgbClr>
            </a:solidFill>
            <a:ln>
              <a:noFill/>
            </a:ln>
          </p:spPr>
        </p:sp>
        <p:pic>
          <p:nvPicPr>
            <p:cNvPr id="7" name="Google Shape;116;p15">
              <a:extLst>
                <a:ext uri="{FF2B5EF4-FFF2-40B4-BE49-F238E27FC236}">
                  <a16:creationId xmlns:a16="http://schemas.microsoft.com/office/drawing/2014/main" id="{6DE65864-8A6C-4565-A611-8441502AC058}"/>
                </a:ext>
              </a:extLst>
            </p:cNvPr>
            <p:cNvPicPr preferRelativeResize="0"/>
            <p:nvPr/>
          </p:nvPicPr>
          <p:blipFill rotWithShape="1">
            <a:blip r:embed="rId3">
              <a:alphaModFix/>
            </a:blip>
            <a:srcRect/>
            <a:stretch/>
          </p:blipFill>
          <p:spPr>
            <a:xfrm>
              <a:off x="0" y="0"/>
              <a:ext cx="651822" cy="651822"/>
            </a:xfrm>
            <a:prstGeom prst="rect">
              <a:avLst/>
            </a:prstGeom>
            <a:noFill/>
            <a:ln>
              <a:noFill/>
            </a:ln>
          </p:spPr>
        </p:pic>
      </p:grpSp>
      <p:sp>
        <p:nvSpPr>
          <p:cNvPr id="9" name="TextBox 8">
            <a:extLst>
              <a:ext uri="{FF2B5EF4-FFF2-40B4-BE49-F238E27FC236}">
                <a16:creationId xmlns:a16="http://schemas.microsoft.com/office/drawing/2014/main" id="{6FBB5C13-602B-4067-9906-A00AD7E98237}"/>
              </a:ext>
            </a:extLst>
          </p:cNvPr>
          <p:cNvSpPr txBox="1"/>
          <p:nvPr/>
        </p:nvSpPr>
        <p:spPr>
          <a:xfrm>
            <a:off x="963168" y="283576"/>
            <a:ext cx="1822704" cy="523220"/>
          </a:xfrm>
          <a:prstGeom prst="rect">
            <a:avLst/>
          </a:prstGeom>
          <a:noFill/>
          <a:ln>
            <a:noFill/>
          </a:ln>
        </p:spPr>
        <p:style>
          <a:lnRef idx="0">
            <a:scrgbClr r="0" g="0" b="0"/>
          </a:lnRef>
          <a:fillRef idx="0">
            <a:scrgbClr r="0" g="0" b="0"/>
          </a:fillRef>
          <a:effectRef idx="0">
            <a:scrgbClr r="0" g="0" b="0"/>
          </a:effectRef>
          <a:fontRef idx="minor">
            <a:schemeClr val="accent4"/>
          </a:fontRef>
        </p:style>
        <p:txBody>
          <a:bodyPr wrap="square">
            <a:spAutoFit/>
          </a:bodyPr>
          <a:lstStyle/>
          <a:p>
            <a:r>
              <a:rPr lang="en-US" sz="2800" b="1" i="0" u="none" strike="noStrike" cap="none" dirty="0">
                <a:solidFill>
                  <a:schemeClr val="bg1"/>
                </a:solidFill>
                <a:latin typeface="Roboto" panose="02000000000000000000" pitchFamily="2" charset="0"/>
                <a:ea typeface="Roboto" panose="02000000000000000000" pitchFamily="2" charset="0"/>
                <a:cs typeface="Open Sans ExtraBold" panose="020B0906030804020204" pitchFamily="34" charset="0"/>
                <a:sym typeface="Arial"/>
              </a:rPr>
              <a:t>Approach</a:t>
            </a:r>
            <a:endParaRPr lang="en-IN" sz="2800" b="1" dirty="0">
              <a:solidFill>
                <a:schemeClr val="bg1"/>
              </a:solidFill>
              <a:latin typeface="Roboto" panose="02000000000000000000" pitchFamily="2" charset="0"/>
              <a:ea typeface="Roboto" panose="02000000000000000000" pitchFamily="2" charset="0"/>
            </a:endParaRPr>
          </a:p>
        </p:txBody>
      </p:sp>
      <p:sp>
        <p:nvSpPr>
          <p:cNvPr id="11" name="TextBox 10">
            <a:extLst>
              <a:ext uri="{FF2B5EF4-FFF2-40B4-BE49-F238E27FC236}">
                <a16:creationId xmlns:a16="http://schemas.microsoft.com/office/drawing/2014/main" id="{3E8D4419-9725-43A4-BE64-B66817C58F75}"/>
              </a:ext>
            </a:extLst>
          </p:cNvPr>
          <p:cNvSpPr txBox="1"/>
          <p:nvPr/>
        </p:nvSpPr>
        <p:spPr>
          <a:xfrm>
            <a:off x="71616" y="982182"/>
            <a:ext cx="6266690" cy="4113947"/>
          </a:xfrm>
          <a:prstGeom prst="rect">
            <a:avLst/>
          </a:prstGeom>
          <a:noFill/>
        </p:spPr>
        <p:txBody>
          <a:bodyPr wrap="square">
            <a:spAutoFit/>
          </a:bodyPr>
          <a:lstStyle/>
          <a:p>
            <a:pPr marL="842002" marR="0" lvl="1" indent="-421001" algn="just" rtl="0">
              <a:lnSpc>
                <a:spcPct val="150000"/>
              </a:lnSpc>
              <a:spcBef>
                <a:spcPts val="0"/>
              </a:spcBef>
              <a:spcAft>
                <a:spcPts val="0"/>
              </a:spcAft>
              <a:buClr>
                <a:srgbClr val="F8F8F8"/>
              </a:buClr>
              <a:buSzPts val="3899"/>
              <a:buFont typeface="Arial"/>
              <a:buChar char="•"/>
            </a:pPr>
            <a:r>
              <a:rPr lang="en-US" sz="1600" dirty="0">
                <a:solidFill>
                  <a:srgbClr val="F8F8F8"/>
                </a:solidFill>
                <a:latin typeface="Roboto" panose="02000000000000000000" pitchFamily="2" charset="0"/>
                <a:ea typeface="Roboto" panose="02000000000000000000" pitchFamily="2" charset="0"/>
                <a:cs typeface="Times New Roman" panose="02020603050405020304" pitchFamily="18" charset="0"/>
              </a:rPr>
              <a:t>A starting point we have to perform analysis on the Fully paid and Non-Fully paid profiles results compared to different features in the data science </a:t>
            </a:r>
            <a:r>
              <a:rPr lang="en-US" sz="1600" b="0" i="0" u="none" strike="noStrike" cap="none" dirty="0">
                <a:solidFill>
                  <a:srgbClr val="F8F8F8"/>
                </a:solidFill>
                <a:latin typeface="Roboto" panose="02000000000000000000" pitchFamily="2" charset="0"/>
                <a:ea typeface="Roboto" panose="02000000000000000000" pitchFamily="2" charset="0"/>
                <a:cs typeface="Times New Roman" panose="02020603050405020304" pitchFamily="18" charset="0"/>
                <a:sym typeface="Arial"/>
              </a:rPr>
              <a:t>.</a:t>
            </a:r>
            <a:endParaRPr lang="en-US" sz="1600" dirty="0">
              <a:latin typeface="Roboto" panose="02000000000000000000" pitchFamily="2" charset="0"/>
              <a:ea typeface="Roboto" panose="02000000000000000000" pitchFamily="2" charset="0"/>
              <a:cs typeface="Times New Roman" panose="02020603050405020304" pitchFamily="18" charset="0"/>
            </a:endParaRPr>
          </a:p>
          <a:p>
            <a:pPr marL="842002" marR="0" lvl="1" indent="-421001" algn="just" rtl="0">
              <a:lnSpc>
                <a:spcPct val="150000"/>
              </a:lnSpc>
              <a:spcBef>
                <a:spcPts val="0"/>
              </a:spcBef>
              <a:spcAft>
                <a:spcPts val="0"/>
              </a:spcAft>
              <a:buClr>
                <a:srgbClr val="F8F8F8"/>
              </a:buClr>
              <a:buSzPts val="3899"/>
              <a:buFont typeface="Arial"/>
              <a:buChar char="•"/>
            </a:pPr>
            <a:r>
              <a:rPr lang="en-US" sz="1600" dirty="0">
                <a:solidFill>
                  <a:srgbClr val="F8F8F8"/>
                </a:solidFill>
                <a:latin typeface="Roboto" panose="02000000000000000000" pitchFamily="2" charset="0"/>
                <a:ea typeface="Roboto" panose="02000000000000000000" pitchFamily="2" charset="0"/>
                <a:cs typeface="Times New Roman" panose="02020603050405020304" pitchFamily="18" charset="0"/>
                <a:sym typeface="Arial"/>
              </a:rPr>
              <a:t>Splitting our target variable into to samples and then perform analysis on How features are changed according to  the data.</a:t>
            </a:r>
            <a:endParaRPr lang="en-US" sz="1600" dirty="0">
              <a:latin typeface="Roboto" panose="02000000000000000000" pitchFamily="2" charset="0"/>
              <a:ea typeface="Roboto" panose="02000000000000000000" pitchFamily="2" charset="0"/>
              <a:cs typeface="Times New Roman" panose="02020603050405020304" pitchFamily="18" charset="0"/>
            </a:endParaRPr>
          </a:p>
          <a:p>
            <a:pPr marL="842002" marR="0" lvl="1" indent="-421001" algn="just" rtl="0">
              <a:lnSpc>
                <a:spcPct val="150000"/>
              </a:lnSpc>
              <a:spcBef>
                <a:spcPts val="0"/>
              </a:spcBef>
              <a:spcAft>
                <a:spcPts val="0"/>
              </a:spcAft>
              <a:buClr>
                <a:srgbClr val="F8F8F8"/>
              </a:buClr>
              <a:buSzPts val="3899"/>
              <a:buFont typeface="Arial"/>
              <a:buChar char="•"/>
            </a:pPr>
            <a:r>
              <a:rPr lang="en-US" sz="1600" b="0" i="0" u="none" strike="noStrike" cap="none" dirty="0">
                <a:solidFill>
                  <a:srgbClr val="F8F8F8"/>
                </a:solidFill>
                <a:latin typeface="Roboto" panose="02000000000000000000" pitchFamily="2" charset="0"/>
                <a:ea typeface="Roboto" panose="02000000000000000000" pitchFamily="2" charset="0"/>
                <a:cs typeface="Times New Roman" panose="02020603050405020304" pitchFamily="18" charset="0"/>
                <a:sym typeface="Arial"/>
              </a:rPr>
              <a:t>Another way is to split the whole data into dependent (target) and independent features.</a:t>
            </a:r>
          </a:p>
          <a:p>
            <a:pPr marL="842002" marR="0" lvl="1" indent="-421001" algn="just" rtl="0">
              <a:lnSpc>
                <a:spcPct val="150000"/>
              </a:lnSpc>
              <a:spcBef>
                <a:spcPts val="0"/>
              </a:spcBef>
              <a:spcAft>
                <a:spcPts val="0"/>
              </a:spcAft>
              <a:buClr>
                <a:srgbClr val="F8F8F8"/>
              </a:buClr>
              <a:buSzPts val="3899"/>
              <a:buFont typeface="Arial"/>
              <a:buChar char="•"/>
            </a:pPr>
            <a:r>
              <a:rPr lang="en-US" sz="1600" dirty="0">
                <a:solidFill>
                  <a:srgbClr val="F8F8F8"/>
                </a:solidFill>
                <a:latin typeface="Roboto" panose="02000000000000000000" pitchFamily="2" charset="0"/>
                <a:ea typeface="Roboto" panose="02000000000000000000" pitchFamily="2" charset="0"/>
                <a:cs typeface="Times New Roman" panose="02020603050405020304" pitchFamily="18" charset="0"/>
              </a:rPr>
              <a:t>Test and train the data to split for seeking the future customers more likely to fully paid. </a:t>
            </a:r>
            <a:endParaRPr lang="en-US" sz="1600" b="0" i="0" u="none" strike="noStrike" cap="none" dirty="0">
              <a:solidFill>
                <a:srgbClr val="F8F8F8"/>
              </a:solidFill>
              <a:latin typeface="Roboto" panose="02000000000000000000" pitchFamily="2" charset="0"/>
              <a:ea typeface="Roboto" panose="02000000000000000000" pitchFamily="2" charset="0"/>
              <a:cs typeface="Times New Roman" panose="02020603050405020304" pitchFamily="18" charset="0"/>
              <a:sym typeface="Arial"/>
            </a:endParaRPr>
          </a:p>
          <a:p>
            <a:pPr marL="842002" marR="0" lvl="1" indent="-421001" algn="just" rtl="0">
              <a:lnSpc>
                <a:spcPct val="150000"/>
              </a:lnSpc>
              <a:spcBef>
                <a:spcPts val="0"/>
              </a:spcBef>
              <a:spcAft>
                <a:spcPts val="0"/>
              </a:spcAft>
              <a:buClr>
                <a:srgbClr val="F8F8F8"/>
              </a:buClr>
              <a:buSzPts val="3899"/>
              <a:buFont typeface="Arial"/>
              <a:buChar char="•"/>
            </a:pPr>
            <a:endParaRPr lang="en-US" sz="1600" dirty="0">
              <a:latin typeface="Roboto" panose="02000000000000000000" pitchFamily="2" charset="0"/>
              <a:ea typeface="Roboto" panose="02000000000000000000" pitchFamily="2" charset="0"/>
              <a:cs typeface="Times New Roman" panose="02020603050405020304" pitchFamily="18" charset="0"/>
            </a:endParaRPr>
          </a:p>
        </p:txBody>
      </p:sp>
      <p:sp>
        <p:nvSpPr>
          <p:cNvPr id="2" name="AutoShape 6">
            <a:extLst>
              <a:ext uri="{FF2B5EF4-FFF2-40B4-BE49-F238E27FC236}">
                <a16:creationId xmlns:a16="http://schemas.microsoft.com/office/drawing/2014/main" id="{E83E9EA0-1C46-4E3E-8C82-0BFC3908DF95}"/>
              </a:ext>
            </a:extLst>
          </p:cNvPr>
          <p:cNvSpPr>
            <a:spLocks noChangeAspect="1" noChangeArrowheads="1"/>
          </p:cNvSpPr>
          <p:nvPr/>
        </p:nvSpPr>
        <p:spPr bwMode="auto">
          <a:xfrm>
            <a:off x="4419599" y="2419349"/>
            <a:ext cx="540597" cy="54059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a:extLst>
              <a:ext uri="{FF2B5EF4-FFF2-40B4-BE49-F238E27FC236}">
                <a16:creationId xmlns:a16="http://schemas.microsoft.com/office/drawing/2014/main" id="{53B9BCCA-E0F8-EF6D-DF2A-8E30BEFFA8F0}"/>
              </a:ext>
            </a:extLst>
          </p:cNvPr>
          <p:cNvPicPr>
            <a:picLocks noChangeAspect="1"/>
          </p:cNvPicPr>
          <p:nvPr/>
        </p:nvPicPr>
        <p:blipFill>
          <a:blip r:embed="rId4"/>
          <a:stretch>
            <a:fillRect/>
          </a:stretch>
        </p:blipFill>
        <p:spPr>
          <a:xfrm>
            <a:off x="6578574" y="995337"/>
            <a:ext cx="2729605" cy="2729605"/>
          </a:xfrm>
          <a:prstGeom prst="rect">
            <a:avLst/>
          </a:prstGeom>
        </p:spPr>
      </p:pic>
    </p:spTree>
    <p:extLst>
      <p:ext uri="{BB962C8B-B14F-4D97-AF65-F5344CB8AC3E}">
        <p14:creationId xmlns:p14="http://schemas.microsoft.com/office/powerpoint/2010/main" val="3431552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12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endParaRPr/>
          </a:p>
        </p:txBody>
      </p:sp>
      <p:sp>
        <p:nvSpPr>
          <p:cNvPr id="720" name="Google Shape;720;p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indent="0">
              <a:spcAft>
                <a:spcPts val="1200"/>
              </a:spcAft>
              <a:buNone/>
            </a:pPr>
            <a:endParaRPr/>
          </a:p>
        </p:txBody>
      </p:sp>
      <p:pic>
        <p:nvPicPr>
          <p:cNvPr id="721" name="Google Shape;721;p51"/>
          <p:cNvPicPr preferRelativeResize="0"/>
          <p:nvPr/>
        </p:nvPicPr>
        <p:blipFill>
          <a:blip r:embed="rId3">
            <a:alphaModFix/>
          </a:blip>
          <a:stretch>
            <a:fillRect/>
          </a:stretch>
        </p:blipFill>
        <p:spPr>
          <a:xfrm>
            <a:off x="0" y="0"/>
            <a:ext cx="9144000" cy="5143500"/>
          </a:xfrm>
          <a:prstGeom prst="rect">
            <a:avLst/>
          </a:prstGeom>
          <a:noFill/>
          <a:ln>
            <a:noFill/>
          </a:ln>
        </p:spPr>
      </p:pic>
    </p:spTree>
    <p:extLst>
      <p:ext uri="{BB962C8B-B14F-4D97-AF65-F5344CB8AC3E}">
        <p14:creationId xmlns:p14="http://schemas.microsoft.com/office/powerpoint/2010/main" val="21149655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0698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0618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6D51D-602A-3E0C-30FB-E3F6816BE92A}"/>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1942878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B4B4B6AC-CD77-4EC3-AF4A-4A21203B22C5}"/>
              </a:ext>
            </a:extLst>
          </p:cNvPr>
          <p:cNvPicPr preferRelativeResize="0"/>
          <p:nvPr/>
        </p:nvPicPr>
        <p:blipFill rotWithShape="1">
          <a:blip r:embed="rId2">
            <a:alphaModFix/>
          </a:blip>
          <a:srcRect/>
          <a:stretch/>
        </p:blipFill>
        <p:spPr>
          <a:xfrm>
            <a:off x="0" y="1"/>
            <a:ext cx="9143998" cy="5143499"/>
          </a:xfrm>
          <a:prstGeom prst="rect">
            <a:avLst/>
          </a:prstGeom>
          <a:noFill/>
          <a:ln>
            <a:noFill/>
          </a:ln>
        </p:spPr>
      </p:pic>
      <p:sp>
        <p:nvSpPr>
          <p:cNvPr id="3" name="TextBox 2">
            <a:extLst>
              <a:ext uri="{FF2B5EF4-FFF2-40B4-BE49-F238E27FC236}">
                <a16:creationId xmlns:a16="http://schemas.microsoft.com/office/drawing/2014/main" id="{22E54805-A602-5EA8-6ADF-5B478A6AAD1E}"/>
              </a:ext>
            </a:extLst>
          </p:cNvPr>
          <p:cNvSpPr txBox="1"/>
          <p:nvPr/>
        </p:nvSpPr>
        <p:spPr>
          <a:xfrm>
            <a:off x="435429" y="667657"/>
            <a:ext cx="7286171" cy="4524315"/>
          </a:xfrm>
          <a:prstGeom prst="rect">
            <a:avLst/>
          </a:prstGeom>
          <a:noFill/>
        </p:spPr>
        <p:txBody>
          <a:bodyPr wrap="square" rtlCol="0">
            <a:spAutoFit/>
          </a:bodyPr>
          <a:lstStyle/>
          <a:p>
            <a:r>
              <a:rPr lang="en-IN" sz="3200" dirty="0">
                <a:solidFill>
                  <a:schemeClr val="tx2"/>
                </a:solidFill>
              </a:rPr>
              <a:t>Libraries used in the problem :</a:t>
            </a:r>
          </a:p>
          <a:p>
            <a:endParaRPr lang="en-IN" sz="3200" dirty="0">
              <a:solidFill>
                <a:schemeClr val="tx2"/>
              </a:solidFill>
            </a:endParaRPr>
          </a:p>
          <a:p>
            <a:pPr marL="514350" indent="-514350">
              <a:buClr>
                <a:schemeClr val="bg1"/>
              </a:buClr>
              <a:buFont typeface="+mj-lt"/>
              <a:buAutoNum type="arabicPeriod"/>
            </a:pPr>
            <a:r>
              <a:rPr lang="en-IN" sz="3200" dirty="0">
                <a:solidFill>
                  <a:schemeClr val="tx2"/>
                </a:solidFill>
              </a:rPr>
              <a:t>Operating System(OS) </a:t>
            </a:r>
          </a:p>
          <a:p>
            <a:pPr marL="514350" indent="-514350">
              <a:buClr>
                <a:schemeClr val="bg1"/>
              </a:buClr>
              <a:buFont typeface="+mj-lt"/>
              <a:buAutoNum type="arabicPeriod"/>
            </a:pPr>
            <a:r>
              <a:rPr lang="en-IN" sz="3200" dirty="0">
                <a:solidFill>
                  <a:schemeClr val="tx2"/>
                </a:solidFill>
              </a:rPr>
              <a:t>Pandas</a:t>
            </a:r>
          </a:p>
          <a:p>
            <a:pPr marL="514350" indent="-514350">
              <a:buClr>
                <a:schemeClr val="bg1"/>
              </a:buClr>
              <a:buFont typeface="+mj-lt"/>
              <a:buAutoNum type="arabicPeriod"/>
            </a:pPr>
            <a:r>
              <a:rPr lang="en-IN" sz="3200" dirty="0">
                <a:solidFill>
                  <a:schemeClr val="tx2"/>
                </a:solidFill>
              </a:rPr>
              <a:t>Seaborn</a:t>
            </a:r>
          </a:p>
          <a:p>
            <a:pPr marL="514350" indent="-514350">
              <a:buClr>
                <a:schemeClr val="bg1"/>
              </a:buClr>
              <a:buFont typeface="+mj-lt"/>
              <a:buAutoNum type="arabicPeriod"/>
            </a:pPr>
            <a:r>
              <a:rPr lang="en-IN" sz="3200" dirty="0">
                <a:solidFill>
                  <a:schemeClr val="tx2"/>
                </a:solidFill>
              </a:rPr>
              <a:t>Matplotlib</a:t>
            </a:r>
          </a:p>
          <a:p>
            <a:pPr marL="514350" indent="-514350">
              <a:buClr>
                <a:schemeClr val="bg1"/>
              </a:buClr>
              <a:buFont typeface="+mj-lt"/>
              <a:buAutoNum type="arabicPeriod"/>
            </a:pPr>
            <a:r>
              <a:rPr lang="en-IN" sz="3200" dirty="0">
                <a:solidFill>
                  <a:schemeClr val="tx2"/>
                </a:solidFill>
              </a:rPr>
              <a:t>Scikit learn</a:t>
            </a:r>
          </a:p>
          <a:p>
            <a:pPr marL="514350" indent="-514350">
              <a:buClr>
                <a:schemeClr val="bg1"/>
              </a:buClr>
              <a:buFont typeface="+mj-lt"/>
              <a:buAutoNum type="arabicPeriod"/>
            </a:pPr>
            <a:r>
              <a:rPr lang="en-IN" sz="3200" dirty="0" err="1">
                <a:solidFill>
                  <a:schemeClr val="tx2"/>
                </a:solidFill>
              </a:rPr>
              <a:t>Imblearn</a:t>
            </a:r>
            <a:endParaRPr lang="en-IN" sz="3200" dirty="0">
              <a:solidFill>
                <a:schemeClr val="tx2"/>
              </a:solidFill>
            </a:endParaRPr>
          </a:p>
          <a:p>
            <a:endParaRPr lang="en-IN" sz="3200" dirty="0">
              <a:solidFill>
                <a:schemeClr val="tx2"/>
              </a:solidFill>
            </a:endParaRPr>
          </a:p>
        </p:txBody>
      </p:sp>
    </p:spTree>
    <p:extLst>
      <p:ext uri="{BB962C8B-B14F-4D97-AF65-F5344CB8AC3E}">
        <p14:creationId xmlns:p14="http://schemas.microsoft.com/office/powerpoint/2010/main" val="10122695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9229E61E-B9D9-4741-B3A8-7E15ADD60B0D}"/>
              </a:ext>
            </a:extLst>
          </p:cNvPr>
          <p:cNvPicPr preferRelativeResize="0"/>
          <p:nvPr/>
        </p:nvPicPr>
        <p:blipFill rotWithShape="1">
          <a:blip r:embed="rId2">
            <a:alphaModFix/>
          </a:blip>
          <a:srcRect/>
          <a:stretch/>
        </p:blipFill>
        <p:spPr>
          <a:xfrm>
            <a:off x="2" y="1"/>
            <a:ext cx="9143998" cy="5143499"/>
          </a:xfrm>
          <a:prstGeom prst="rect">
            <a:avLst/>
          </a:prstGeom>
          <a:noFill/>
          <a:ln>
            <a:noFill/>
          </a:ln>
        </p:spPr>
      </p:pic>
      <p:pic>
        <p:nvPicPr>
          <p:cNvPr id="3" name="Google Shape;143;p17">
            <a:extLst>
              <a:ext uri="{FF2B5EF4-FFF2-40B4-BE49-F238E27FC236}">
                <a16:creationId xmlns:a16="http://schemas.microsoft.com/office/drawing/2014/main" id="{27BA054F-33FF-4491-9382-1DC2BC0C3FA2}"/>
              </a:ext>
            </a:extLst>
          </p:cNvPr>
          <p:cNvPicPr preferRelativeResize="0"/>
          <p:nvPr/>
        </p:nvPicPr>
        <p:blipFill rotWithShape="1">
          <a:blip r:embed="rId3">
            <a:alphaModFix/>
          </a:blip>
          <a:srcRect/>
          <a:stretch/>
        </p:blipFill>
        <p:spPr>
          <a:xfrm>
            <a:off x="6759786" y="900852"/>
            <a:ext cx="1626789" cy="1413995"/>
          </a:xfrm>
          <a:prstGeom prst="rect">
            <a:avLst/>
          </a:prstGeom>
          <a:noFill/>
          <a:ln>
            <a:noFill/>
          </a:ln>
        </p:spPr>
      </p:pic>
      <p:sp>
        <p:nvSpPr>
          <p:cNvPr id="5" name="TextBox 4">
            <a:extLst>
              <a:ext uri="{FF2B5EF4-FFF2-40B4-BE49-F238E27FC236}">
                <a16:creationId xmlns:a16="http://schemas.microsoft.com/office/drawing/2014/main" id="{8571907E-C01F-4A4A-B24C-D86EE78FED05}"/>
              </a:ext>
            </a:extLst>
          </p:cNvPr>
          <p:cNvSpPr txBox="1"/>
          <p:nvPr/>
        </p:nvSpPr>
        <p:spPr>
          <a:xfrm>
            <a:off x="272798" y="130446"/>
            <a:ext cx="4572000" cy="518347"/>
          </a:xfrm>
          <a:prstGeom prst="rect">
            <a:avLst/>
          </a:prstGeom>
          <a:noFill/>
        </p:spPr>
        <p:txBody>
          <a:bodyPr wrap="square">
            <a:spAutoFit/>
          </a:bodyPr>
          <a:lstStyle/>
          <a:p>
            <a:pPr marL="0" marR="0" lvl="0" indent="0" algn="l" rtl="0">
              <a:lnSpc>
                <a:spcPct val="126000"/>
              </a:lnSpc>
              <a:spcBef>
                <a:spcPts val="0"/>
              </a:spcBef>
              <a:spcAft>
                <a:spcPts val="0"/>
              </a:spcAft>
              <a:buNone/>
            </a:pPr>
            <a:r>
              <a:rPr lang="en-US" sz="2400" b="1" i="0" u="sng" strike="noStrike" cap="none" dirty="0">
                <a:solidFill>
                  <a:schemeClr val="bg1"/>
                </a:solidFill>
                <a:latin typeface="Roboto" panose="02000000000000000000" pitchFamily="2" charset="0"/>
                <a:ea typeface="Roboto" panose="02000000000000000000" pitchFamily="2" charset="0"/>
                <a:sym typeface="Arial"/>
              </a:rPr>
              <a:t>Data Health Review</a:t>
            </a:r>
            <a:endParaRPr lang="en-US" sz="2400" b="1" u="sng" dirty="0">
              <a:solidFill>
                <a:schemeClr val="bg1"/>
              </a:solidFill>
              <a:latin typeface="Roboto" panose="02000000000000000000" pitchFamily="2" charset="0"/>
              <a:ea typeface="Roboto" panose="02000000000000000000" pitchFamily="2" charset="0"/>
            </a:endParaRPr>
          </a:p>
        </p:txBody>
      </p:sp>
      <p:pic>
        <p:nvPicPr>
          <p:cNvPr id="6" name="Google Shape;138;p17">
            <a:extLst>
              <a:ext uri="{FF2B5EF4-FFF2-40B4-BE49-F238E27FC236}">
                <a16:creationId xmlns:a16="http://schemas.microsoft.com/office/drawing/2014/main" id="{A0EFCF94-6A4E-4BFD-B57A-768F1118B8B0}"/>
              </a:ext>
            </a:extLst>
          </p:cNvPr>
          <p:cNvPicPr preferRelativeResize="0"/>
          <p:nvPr/>
        </p:nvPicPr>
        <p:blipFill rotWithShape="1">
          <a:blip r:embed="rId4">
            <a:alphaModFix/>
            <a:lum bright="70000" contrast="-70000"/>
            <a:extLst>
              <a:ext uri="{BEBA8EAE-BF5A-486C-A8C5-ECC9F3942E4B}">
                <a14:imgProps xmlns:a14="http://schemas.microsoft.com/office/drawing/2010/main">
                  <a14:imgLayer r:embed="rId5">
                    <a14:imgEffect>
                      <a14:artisticGlowEdges/>
                    </a14:imgEffect>
                  </a14:imgLayer>
                </a14:imgProps>
              </a:ext>
            </a:extLst>
          </a:blip>
          <a:srcRect/>
          <a:stretch/>
        </p:blipFill>
        <p:spPr>
          <a:xfrm>
            <a:off x="377674" y="846317"/>
            <a:ext cx="150192" cy="149509"/>
          </a:xfrm>
          <a:prstGeom prst="rect">
            <a:avLst/>
          </a:prstGeom>
          <a:noFill/>
          <a:ln>
            <a:noFill/>
          </a:ln>
        </p:spPr>
      </p:pic>
      <p:sp>
        <p:nvSpPr>
          <p:cNvPr id="8" name="TextBox 7">
            <a:extLst>
              <a:ext uri="{FF2B5EF4-FFF2-40B4-BE49-F238E27FC236}">
                <a16:creationId xmlns:a16="http://schemas.microsoft.com/office/drawing/2014/main" id="{B90BE60E-CD9D-4859-8BE8-0D3BA2CE1C98}"/>
              </a:ext>
            </a:extLst>
          </p:cNvPr>
          <p:cNvSpPr txBox="1"/>
          <p:nvPr/>
        </p:nvSpPr>
        <p:spPr>
          <a:xfrm>
            <a:off x="583028" y="732910"/>
            <a:ext cx="4767072" cy="376321"/>
          </a:xfrm>
          <a:prstGeom prst="rect">
            <a:avLst/>
          </a:prstGeom>
          <a:noFill/>
        </p:spPr>
        <p:txBody>
          <a:bodyPr wrap="square">
            <a:spAutoFit/>
          </a:bodyPr>
          <a:lstStyle/>
          <a:p>
            <a:pPr marL="0" marR="0" lvl="0" indent="0" algn="l" rtl="0">
              <a:lnSpc>
                <a:spcPct val="126034"/>
              </a:lnSpc>
              <a:spcBef>
                <a:spcPts val="0"/>
              </a:spcBef>
              <a:spcAft>
                <a:spcPts val="0"/>
              </a:spcAft>
              <a:buNone/>
            </a:pPr>
            <a:r>
              <a:rPr lang="en-US" sz="1600" b="1" i="0" u="none" strike="noStrike" cap="none" dirty="0">
                <a:solidFill>
                  <a:schemeClr val="bg1"/>
                </a:solidFill>
                <a:latin typeface="Roboto" panose="02000000000000000000" pitchFamily="2" charset="0"/>
                <a:ea typeface="Roboto" panose="02000000000000000000" pitchFamily="2" charset="0"/>
                <a:sym typeface="Arial"/>
              </a:rPr>
              <a:t>Variables</a:t>
            </a:r>
            <a:endParaRPr lang="en-US" sz="1600" b="1" dirty="0">
              <a:solidFill>
                <a:schemeClr val="bg1"/>
              </a:solidFill>
              <a:latin typeface="Roboto" panose="02000000000000000000" pitchFamily="2" charset="0"/>
              <a:ea typeface="Roboto" panose="02000000000000000000" pitchFamily="2" charset="0"/>
            </a:endParaRPr>
          </a:p>
        </p:txBody>
      </p:sp>
      <p:sp>
        <p:nvSpPr>
          <p:cNvPr id="10" name="TextBox 9">
            <a:extLst>
              <a:ext uri="{FF2B5EF4-FFF2-40B4-BE49-F238E27FC236}">
                <a16:creationId xmlns:a16="http://schemas.microsoft.com/office/drawing/2014/main" id="{E88853E7-A741-4923-8E44-8A2B0E30DD33}"/>
              </a:ext>
            </a:extLst>
          </p:cNvPr>
          <p:cNvSpPr txBox="1"/>
          <p:nvPr/>
        </p:nvSpPr>
        <p:spPr>
          <a:xfrm>
            <a:off x="272798" y="1001991"/>
            <a:ext cx="7985758" cy="566309"/>
          </a:xfrm>
          <a:prstGeom prst="rect">
            <a:avLst/>
          </a:prstGeom>
          <a:noFill/>
        </p:spPr>
        <p:txBody>
          <a:bodyPr wrap="square">
            <a:spAutoFit/>
          </a:bodyPr>
          <a:lstStyle/>
          <a:p>
            <a:pPr marL="260742" marR="0" lvl="1" algn="just" rtl="0">
              <a:lnSpc>
                <a:spcPct val="140000"/>
              </a:lnSpc>
              <a:spcBef>
                <a:spcPts val="0"/>
              </a:spcBef>
              <a:spcAft>
                <a:spcPts val="0"/>
              </a:spcAft>
              <a:buClr>
                <a:srgbClr val="1D1233"/>
              </a:buClr>
              <a:buSzPts val="2415"/>
            </a:pPr>
            <a:r>
              <a:rPr lang="en-US" sz="1100" b="0" i="0" u="none" strike="noStrike" cap="none" dirty="0">
                <a:solidFill>
                  <a:schemeClr val="bg1"/>
                </a:solidFill>
                <a:latin typeface="Roboto" panose="02000000000000000000" pitchFamily="2" charset="0"/>
                <a:ea typeface="Roboto" panose="02000000000000000000" pitchFamily="2" charset="0"/>
                <a:cs typeface="Times New Roman" panose="02020603050405020304" pitchFamily="18" charset="0"/>
                <a:sym typeface="Arial"/>
              </a:rPr>
              <a:t>1.The given data consists of the datatypes </a:t>
            </a:r>
            <a:r>
              <a:rPr lang="en-US" sz="1100" b="0" i="0" u="none" strike="noStrike" cap="none" dirty="0" err="1">
                <a:solidFill>
                  <a:schemeClr val="bg1"/>
                </a:solidFill>
                <a:latin typeface="Roboto" panose="02000000000000000000" pitchFamily="2" charset="0"/>
                <a:ea typeface="Roboto" panose="02000000000000000000" pitchFamily="2" charset="0"/>
                <a:cs typeface="Times New Roman" panose="02020603050405020304" pitchFamily="18" charset="0"/>
                <a:sym typeface="Arial"/>
              </a:rPr>
              <a:t>i.e</a:t>
            </a:r>
            <a:r>
              <a:rPr lang="en-US" sz="1100" b="0" i="0" u="none" strike="noStrike" cap="none" dirty="0">
                <a:solidFill>
                  <a:schemeClr val="bg1"/>
                </a:solidFill>
                <a:latin typeface="Roboto" panose="02000000000000000000" pitchFamily="2" charset="0"/>
                <a:ea typeface="Roboto" panose="02000000000000000000" pitchFamily="2" charset="0"/>
                <a:cs typeface="Times New Roman" panose="02020603050405020304" pitchFamily="18" charset="0"/>
                <a:sym typeface="Arial"/>
              </a:rPr>
              <a:t>  Float(6),Integer(7) and Object(1). </a:t>
            </a:r>
            <a:endParaRPr lang="en-US" sz="11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a:p>
            <a:pPr marL="260742" marR="0" lvl="1" algn="just" rtl="0">
              <a:lnSpc>
                <a:spcPct val="140000"/>
              </a:lnSpc>
              <a:spcBef>
                <a:spcPts val="0"/>
              </a:spcBef>
              <a:spcAft>
                <a:spcPts val="0"/>
              </a:spcAft>
              <a:buClr>
                <a:srgbClr val="1D1233"/>
              </a:buClr>
              <a:buSzPts val="2415"/>
            </a:pPr>
            <a:r>
              <a:rPr lang="en-US" sz="1100" b="0" i="0" u="none" strike="noStrike" cap="none" dirty="0">
                <a:solidFill>
                  <a:schemeClr val="bg1"/>
                </a:solidFill>
                <a:latin typeface="Roboto" panose="02000000000000000000" pitchFamily="2" charset="0"/>
                <a:ea typeface="Roboto" panose="02000000000000000000" pitchFamily="2" charset="0"/>
                <a:cs typeface="Times New Roman" panose="02020603050405020304" pitchFamily="18" charset="0"/>
                <a:sym typeface="Arial"/>
              </a:rPr>
              <a:t>2.There isn't any affected variable in the given data.</a:t>
            </a:r>
            <a:endParaRPr lang="en-US" sz="11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11" name="Google Shape;138;p17">
            <a:extLst>
              <a:ext uri="{FF2B5EF4-FFF2-40B4-BE49-F238E27FC236}">
                <a16:creationId xmlns:a16="http://schemas.microsoft.com/office/drawing/2014/main" id="{41ADB884-E5A0-4D4A-AD1E-77E33EF76818}"/>
              </a:ext>
            </a:extLst>
          </p:cNvPr>
          <p:cNvPicPr preferRelativeResize="0"/>
          <p:nvPr/>
        </p:nvPicPr>
        <p:blipFill rotWithShape="1">
          <a:blip r:embed="rId4">
            <a:alphaModFix/>
            <a:lum bright="70000" contrast="-70000"/>
            <a:extLst>
              <a:ext uri="{BEBA8EAE-BF5A-486C-A8C5-ECC9F3942E4B}">
                <a14:imgProps xmlns:a14="http://schemas.microsoft.com/office/drawing/2010/main">
                  <a14:imgLayer r:embed="rId5">
                    <a14:imgEffect>
                      <a14:artisticGlowEdges/>
                    </a14:imgEffect>
                  </a14:imgLayer>
                </a14:imgProps>
              </a:ext>
            </a:extLst>
          </a:blip>
          <a:srcRect/>
          <a:stretch/>
        </p:blipFill>
        <p:spPr>
          <a:xfrm>
            <a:off x="387238" y="1742713"/>
            <a:ext cx="131065" cy="162812"/>
          </a:xfrm>
          <a:prstGeom prst="rect">
            <a:avLst/>
          </a:prstGeom>
          <a:noFill/>
          <a:ln>
            <a:noFill/>
          </a:ln>
        </p:spPr>
      </p:pic>
      <p:sp>
        <p:nvSpPr>
          <p:cNvPr id="12" name="TextBox 11">
            <a:extLst>
              <a:ext uri="{FF2B5EF4-FFF2-40B4-BE49-F238E27FC236}">
                <a16:creationId xmlns:a16="http://schemas.microsoft.com/office/drawing/2014/main" id="{C940EE06-CA8B-4508-836E-B43E396A4CDE}"/>
              </a:ext>
            </a:extLst>
          </p:cNvPr>
          <p:cNvSpPr txBox="1"/>
          <p:nvPr/>
        </p:nvSpPr>
        <p:spPr>
          <a:xfrm>
            <a:off x="527866" y="1606671"/>
            <a:ext cx="4572000" cy="375359"/>
          </a:xfrm>
          <a:prstGeom prst="rect">
            <a:avLst/>
          </a:prstGeom>
          <a:noFill/>
        </p:spPr>
        <p:txBody>
          <a:bodyPr wrap="square">
            <a:spAutoFit/>
          </a:bodyPr>
          <a:lstStyle/>
          <a:p>
            <a:pPr marL="0" marR="0" lvl="0" indent="0" algn="l" rtl="0">
              <a:lnSpc>
                <a:spcPct val="126007"/>
              </a:lnSpc>
              <a:spcBef>
                <a:spcPts val="0"/>
              </a:spcBef>
              <a:spcAft>
                <a:spcPts val="0"/>
              </a:spcAft>
              <a:buNone/>
            </a:pPr>
            <a:r>
              <a:rPr lang="en-US" sz="1600" b="1" i="0" u="none" strike="noStrike" cap="none" dirty="0">
                <a:solidFill>
                  <a:schemeClr val="bg1"/>
                </a:solidFill>
                <a:latin typeface="Roboto" panose="02000000000000000000" pitchFamily="2" charset="0"/>
                <a:ea typeface="Roboto" panose="02000000000000000000" pitchFamily="2" charset="0"/>
                <a:sym typeface="Arial"/>
              </a:rPr>
              <a:t>Missing</a:t>
            </a:r>
            <a:r>
              <a:rPr lang="en-US" sz="1600" b="0" i="0" u="none" strike="noStrike" cap="none" dirty="0">
                <a:solidFill>
                  <a:schemeClr val="bg1"/>
                </a:solidFill>
                <a:sym typeface="Arial"/>
              </a:rPr>
              <a:t> </a:t>
            </a:r>
            <a:r>
              <a:rPr lang="en-US" sz="1600" b="1" i="0" u="none" strike="noStrike" cap="none" dirty="0">
                <a:solidFill>
                  <a:schemeClr val="bg1"/>
                </a:solidFill>
                <a:latin typeface="Roboto" panose="02000000000000000000" pitchFamily="2" charset="0"/>
                <a:ea typeface="Roboto" panose="02000000000000000000" pitchFamily="2" charset="0"/>
                <a:sym typeface="Arial"/>
              </a:rPr>
              <a:t>Values</a:t>
            </a:r>
            <a:endParaRPr lang="en-US" sz="1600" b="1" dirty="0">
              <a:solidFill>
                <a:schemeClr val="bg1"/>
              </a:solidFill>
              <a:latin typeface="Roboto" panose="02000000000000000000" pitchFamily="2" charset="0"/>
              <a:ea typeface="Roboto" panose="02000000000000000000" pitchFamily="2" charset="0"/>
            </a:endParaRPr>
          </a:p>
        </p:txBody>
      </p:sp>
      <p:sp>
        <p:nvSpPr>
          <p:cNvPr id="13" name="TextBox 12">
            <a:extLst>
              <a:ext uri="{FF2B5EF4-FFF2-40B4-BE49-F238E27FC236}">
                <a16:creationId xmlns:a16="http://schemas.microsoft.com/office/drawing/2014/main" id="{DE0B03FC-0B5E-4FA1-A694-A45F04AE9C03}"/>
              </a:ext>
            </a:extLst>
          </p:cNvPr>
          <p:cNvSpPr txBox="1"/>
          <p:nvPr/>
        </p:nvSpPr>
        <p:spPr>
          <a:xfrm>
            <a:off x="387238" y="2071771"/>
            <a:ext cx="4669536" cy="539187"/>
          </a:xfrm>
          <a:prstGeom prst="rect">
            <a:avLst/>
          </a:prstGeom>
          <a:noFill/>
        </p:spPr>
        <p:txBody>
          <a:bodyPr wrap="square">
            <a:spAutoFit/>
          </a:bodyPr>
          <a:lstStyle/>
          <a:p>
            <a:pPr marL="0" marR="0" lvl="0" indent="0" algn="l" rtl="0">
              <a:lnSpc>
                <a:spcPct val="140018"/>
              </a:lnSpc>
              <a:spcBef>
                <a:spcPts val="0"/>
              </a:spcBef>
              <a:spcAft>
                <a:spcPts val="0"/>
              </a:spcAft>
              <a:buNone/>
            </a:pPr>
            <a:r>
              <a:rPr lang="en-US" sz="1100" b="0" i="0" u="none" strike="noStrike" cap="none" dirty="0">
                <a:solidFill>
                  <a:schemeClr val="bg1"/>
                </a:solidFill>
                <a:latin typeface="Roboto" panose="02000000000000000000" pitchFamily="2" charset="0"/>
                <a:ea typeface="Roboto" panose="02000000000000000000" pitchFamily="2" charset="0"/>
                <a:cs typeface="Times New Roman" panose="02020603050405020304" pitchFamily="18" charset="0"/>
                <a:sym typeface="Arial"/>
              </a:rPr>
              <a:t>There are no missing values </a:t>
            </a:r>
            <a:r>
              <a:rPr lang="en-US" sz="1100" dirty="0">
                <a:solidFill>
                  <a:schemeClr val="bg1"/>
                </a:solidFill>
                <a:latin typeface="Roboto" panose="02000000000000000000" pitchFamily="2" charset="0"/>
                <a:ea typeface="Roboto" panose="02000000000000000000" pitchFamily="2" charset="0"/>
                <a:cs typeface="Times New Roman" panose="02020603050405020304" pitchFamily="18" charset="0"/>
              </a:rPr>
              <a:t>for the variables in the given data </a:t>
            </a:r>
            <a:r>
              <a:rPr lang="en-US" sz="1100" b="0" i="0" u="none" strike="noStrike" cap="none" dirty="0">
                <a:solidFill>
                  <a:schemeClr val="bg1"/>
                </a:solidFill>
                <a:latin typeface="Roboto" panose="02000000000000000000" pitchFamily="2" charset="0"/>
                <a:ea typeface="Roboto" panose="02000000000000000000" pitchFamily="2" charset="0"/>
                <a:cs typeface="Times New Roman" panose="02020603050405020304" pitchFamily="18" charset="0"/>
                <a:sym typeface="Arial"/>
              </a:rPr>
              <a:t>. </a:t>
            </a:r>
            <a:endParaRPr lang="en-US" sz="11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a:p>
            <a:pPr marL="0" marR="0" lvl="0" indent="0" algn="l" rtl="0">
              <a:lnSpc>
                <a:spcPct val="140018"/>
              </a:lnSpc>
              <a:spcBef>
                <a:spcPts val="0"/>
              </a:spcBef>
              <a:spcAft>
                <a:spcPts val="0"/>
              </a:spcAft>
              <a:buNone/>
            </a:pPr>
            <a:endParaRPr lang="en-US" sz="1100" b="0" i="0" u="none" strike="noStrike" cap="none" dirty="0">
              <a:solidFill>
                <a:srgbClr val="1D1233"/>
              </a:solidFill>
              <a:sym typeface="Arial"/>
            </a:endParaRPr>
          </a:p>
        </p:txBody>
      </p:sp>
      <p:pic>
        <p:nvPicPr>
          <p:cNvPr id="14" name="Google Shape;138;p17">
            <a:extLst>
              <a:ext uri="{FF2B5EF4-FFF2-40B4-BE49-F238E27FC236}">
                <a16:creationId xmlns:a16="http://schemas.microsoft.com/office/drawing/2014/main" id="{4C62674B-827F-42C8-B5B5-30A94F3324F0}"/>
              </a:ext>
            </a:extLst>
          </p:cNvPr>
          <p:cNvPicPr preferRelativeResize="0"/>
          <p:nvPr/>
        </p:nvPicPr>
        <p:blipFill rotWithShape="1">
          <a:blip r:embed="rId4">
            <a:alphaModFix/>
            <a:lum bright="70000" contrast="-70000"/>
            <a:extLst>
              <a:ext uri="{BEBA8EAE-BF5A-486C-A8C5-ECC9F3942E4B}">
                <a14:imgProps xmlns:a14="http://schemas.microsoft.com/office/drawing/2010/main">
                  <a14:imgLayer r:embed="rId5">
                    <a14:imgEffect>
                      <a14:artisticGlowEdges/>
                    </a14:imgEffect>
                  </a14:imgLayer>
                </a14:imgProps>
              </a:ext>
            </a:extLst>
          </a:blip>
          <a:srcRect/>
          <a:stretch/>
        </p:blipFill>
        <p:spPr>
          <a:xfrm>
            <a:off x="321483" y="2617584"/>
            <a:ext cx="168055" cy="167662"/>
          </a:xfrm>
          <a:prstGeom prst="rect">
            <a:avLst/>
          </a:prstGeom>
          <a:noFill/>
          <a:ln>
            <a:noFill/>
          </a:ln>
        </p:spPr>
      </p:pic>
      <p:sp>
        <p:nvSpPr>
          <p:cNvPr id="17" name="TextBox 16">
            <a:extLst>
              <a:ext uri="{FF2B5EF4-FFF2-40B4-BE49-F238E27FC236}">
                <a16:creationId xmlns:a16="http://schemas.microsoft.com/office/drawing/2014/main" id="{2D30F889-99E3-42AB-9ECA-EB5E667CE2CA}"/>
              </a:ext>
            </a:extLst>
          </p:cNvPr>
          <p:cNvSpPr txBox="1"/>
          <p:nvPr/>
        </p:nvSpPr>
        <p:spPr>
          <a:xfrm>
            <a:off x="452770" y="2847682"/>
            <a:ext cx="6026224" cy="609398"/>
          </a:xfrm>
          <a:prstGeom prst="rect">
            <a:avLst/>
          </a:prstGeom>
          <a:noFill/>
        </p:spPr>
        <p:txBody>
          <a:bodyPr wrap="square">
            <a:spAutoFit/>
          </a:bodyPr>
          <a:lstStyle/>
          <a:p>
            <a:pPr marL="0" marR="0" lvl="0" indent="0" algn="l" rtl="0">
              <a:lnSpc>
                <a:spcPct val="140018"/>
              </a:lnSpc>
              <a:spcBef>
                <a:spcPts val="0"/>
              </a:spcBef>
              <a:spcAft>
                <a:spcPts val="0"/>
              </a:spcAft>
              <a:buNone/>
            </a:pPr>
            <a:r>
              <a:rPr lang="en-US" sz="1200" b="0" i="0" u="none" strike="noStrike" cap="none" dirty="0">
                <a:solidFill>
                  <a:schemeClr val="bg1"/>
                </a:solidFill>
                <a:latin typeface="Roboto" panose="02000000000000000000" pitchFamily="2" charset="0"/>
                <a:ea typeface="Roboto" panose="02000000000000000000" pitchFamily="2" charset="0"/>
                <a:cs typeface="Times New Roman" panose="02020603050405020304" pitchFamily="18" charset="0"/>
                <a:sym typeface="Arial"/>
              </a:rPr>
              <a:t>We </a:t>
            </a:r>
            <a:r>
              <a:rPr lang="en-US" sz="1100" b="0" i="0" u="none" strike="noStrike" cap="none" dirty="0">
                <a:solidFill>
                  <a:schemeClr val="bg1"/>
                </a:solidFill>
                <a:latin typeface="Roboto" panose="02000000000000000000" pitchFamily="2" charset="0"/>
                <a:ea typeface="Roboto" panose="02000000000000000000" pitchFamily="2" charset="0"/>
                <a:cs typeface="Times New Roman" panose="02020603050405020304" pitchFamily="18" charset="0"/>
                <a:sym typeface="Arial"/>
              </a:rPr>
              <a:t>observed</a:t>
            </a:r>
            <a:r>
              <a:rPr lang="en-US" sz="1200" b="0" i="0" u="none" strike="noStrike" cap="none" dirty="0">
                <a:solidFill>
                  <a:schemeClr val="bg1"/>
                </a:solidFill>
                <a:latin typeface="Roboto" panose="02000000000000000000" pitchFamily="2" charset="0"/>
                <a:ea typeface="Roboto" panose="02000000000000000000" pitchFamily="2" charset="0"/>
                <a:cs typeface="Times New Roman" panose="02020603050405020304" pitchFamily="18" charset="0"/>
                <a:sym typeface="Arial"/>
              </a:rPr>
              <a:t> some </a:t>
            </a:r>
            <a:r>
              <a:rPr lang="en-US" sz="1100" b="0" i="0" u="none" strike="noStrike" cap="none" dirty="0">
                <a:solidFill>
                  <a:schemeClr val="bg1"/>
                </a:solidFill>
                <a:latin typeface="Roboto" panose="02000000000000000000" pitchFamily="2" charset="0"/>
                <a:ea typeface="Roboto" panose="02000000000000000000" pitchFamily="2" charset="0"/>
                <a:cs typeface="Times New Roman" panose="02020603050405020304" pitchFamily="18" charset="0"/>
                <a:sym typeface="Arial"/>
              </a:rPr>
              <a:t>outliers</a:t>
            </a:r>
            <a:r>
              <a:rPr lang="en-US" sz="1200" b="0" i="0" u="none" strike="noStrike" cap="none" dirty="0">
                <a:solidFill>
                  <a:schemeClr val="bg1"/>
                </a:solidFill>
                <a:latin typeface="Roboto" panose="02000000000000000000" pitchFamily="2" charset="0"/>
                <a:ea typeface="Roboto" panose="02000000000000000000" pitchFamily="2" charset="0"/>
                <a:cs typeface="Times New Roman" panose="02020603050405020304" pitchFamily="18" charset="0"/>
                <a:sym typeface="Arial"/>
              </a:rPr>
              <a:t> in some variables. </a:t>
            </a:r>
            <a:r>
              <a:rPr lang="en-US" sz="1200" dirty="0">
                <a:solidFill>
                  <a:schemeClr val="bg1"/>
                </a:solidFill>
                <a:latin typeface="Roboto" panose="02000000000000000000" pitchFamily="2" charset="0"/>
                <a:ea typeface="Roboto" panose="02000000000000000000" pitchFamily="2" charset="0"/>
                <a:cs typeface="Times New Roman" panose="02020603050405020304" pitchFamily="18" charset="0"/>
              </a:rPr>
              <a:t>And we are taken care of capping and flooring.</a:t>
            </a:r>
          </a:p>
        </p:txBody>
      </p:sp>
      <p:sp>
        <p:nvSpPr>
          <p:cNvPr id="19" name="TextBox 18">
            <a:extLst>
              <a:ext uri="{FF2B5EF4-FFF2-40B4-BE49-F238E27FC236}">
                <a16:creationId xmlns:a16="http://schemas.microsoft.com/office/drawing/2014/main" id="{71CE3EA3-2A0C-409F-8FAB-BF98B6867666}"/>
              </a:ext>
            </a:extLst>
          </p:cNvPr>
          <p:cNvSpPr txBox="1"/>
          <p:nvPr/>
        </p:nvSpPr>
        <p:spPr>
          <a:xfrm>
            <a:off x="493515" y="2183304"/>
            <a:ext cx="4669536" cy="686535"/>
          </a:xfrm>
          <a:prstGeom prst="rect">
            <a:avLst/>
          </a:prstGeom>
          <a:noFill/>
        </p:spPr>
        <p:txBody>
          <a:bodyPr wrap="square">
            <a:spAutoFit/>
          </a:bodyPr>
          <a:lstStyle/>
          <a:p>
            <a:pPr marL="0" marR="0" lvl="0" indent="0" algn="l" rtl="0">
              <a:lnSpc>
                <a:spcPct val="126007"/>
              </a:lnSpc>
              <a:spcBef>
                <a:spcPts val="0"/>
              </a:spcBef>
              <a:spcAft>
                <a:spcPts val="0"/>
              </a:spcAft>
              <a:buNone/>
            </a:pPr>
            <a:r>
              <a:rPr lang="en-US" sz="1600" b="1" i="0" u="none" strike="noStrike" cap="none" dirty="0">
                <a:solidFill>
                  <a:schemeClr val="bg1"/>
                </a:solidFill>
                <a:latin typeface="Roboto" panose="02000000000000000000" pitchFamily="2" charset="0"/>
                <a:ea typeface="Roboto" panose="02000000000000000000" pitchFamily="2" charset="0"/>
                <a:sym typeface="Arial"/>
              </a:rPr>
              <a:t> </a:t>
            </a:r>
          </a:p>
          <a:p>
            <a:pPr marL="0" marR="0" lvl="0" indent="0" algn="l" rtl="0">
              <a:lnSpc>
                <a:spcPct val="126007"/>
              </a:lnSpc>
              <a:spcBef>
                <a:spcPts val="0"/>
              </a:spcBef>
              <a:spcAft>
                <a:spcPts val="0"/>
              </a:spcAft>
              <a:buNone/>
            </a:pPr>
            <a:r>
              <a:rPr lang="en-US" sz="1600" b="1" i="0" u="none" strike="noStrike" cap="none" dirty="0">
                <a:solidFill>
                  <a:schemeClr val="bg1"/>
                </a:solidFill>
                <a:latin typeface="Roboto" panose="02000000000000000000" pitchFamily="2" charset="0"/>
                <a:ea typeface="Roboto" panose="02000000000000000000" pitchFamily="2" charset="0"/>
                <a:sym typeface="Arial"/>
              </a:rPr>
              <a:t>Outliers</a:t>
            </a:r>
            <a:endParaRPr lang="en-US" sz="1600" b="1" dirty="0">
              <a:solidFill>
                <a:schemeClr val="bg1"/>
              </a:solidFill>
              <a:latin typeface="Roboto" panose="02000000000000000000" pitchFamily="2" charset="0"/>
              <a:ea typeface="Roboto" panose="02000000000000000000" pitchFamily="2" charset="0"/>
            </a:endParaRPr>
          </a:p>
        </p:txBody>
      </p:sp>
      <p:sp>
        <p:nvSpPr>
          <p:cNvPr id="21" name="TextBox 20">
            <a:extLst>
              <a:ext uri="{FF2B5EF4-FFF2-40B4-BE49-F238E27FC236}">
                <a16:creationId xmlns:a16="http://schemas.microsoft.com/office/drawing/2014/main" id="{2CD2759E-A615-4B68-AE9D-BCD3F26E7DFD}"/>
              </a:ext>
            </a:extLst>
          </p:cNvPr>
          <p:cNvSpPr txBox="1"/>
          <p:nvPr/>
        </p:nvSpPr>
        <p:spPr>
          <a:xfrm>
            <a:off x="493515" y="3363161"/>
            <a:ext cx="4669536" cy="411844"/>
          </a:xfrm>
          <a:prstGeom prst="rect">
            <a:avLst/>
          </a:prstGeom>
          <a:noFill/>
        </p:spPr>
        <p:txBody>
          <a:bodyPr wrap="square">
            <a:spAutoFit/>
          </a:bodyPr>
          <a:lstStyle/>
          <a:p>
            <a:pPr marL="0" marR="0" lvl="0" indent="0" algn="l" rtl="0">
              <a:lnSpc>
                <a:spcPct val="126000"/>
              </a:lnSpc>
              <a:spcBef>
                <a:spcPts val="0"/>
              </a:spcBef>
              <a:spcAft>
                <a:spcPts val="0"/>
              </a:spcAft>
              <a:buNone/>
            </a:pPr>
            <a:r>
              <a:rPr lang="en-US" sz="1600" b="1" i="0" u="none" strike="noStrike" cap="none" dirty="0">
                <a:solidFill>
                  <a:schemeClr val="bg1"/>
                </a:solidFill>
                <a:latin typeface="Roboto" panose="02000000000000000000" pitchFamily="2" charset="0"/>
                <a:ea typeface="Roboto" panose="02000000000000000000" pitchFamily="2" charset="0"/>
                <a:sym typeface="Arial"/>
              </a:rPr>
              <a:t>Duplicate</a:t>
            </a:r>
            <a:r>
              <a:rPr lang="en-US" sz="1800" b="0" i="0" u="none" strike="noStrike" cap="none" dirty="0">
                <a:solidFill>
                  <a:schemeClr val="bg1"/>
                </a:solidFill>
                <a:latin typeface="Roboto" panose="02000000000000000000" pitchFamily="2" charset="0"/>
                <a:ea typeface="Roboto" panose="02000000000000000000" pitchFamily="2" charset="0"/>
                <a:sym typeface="Arial"/>
              </a:rPr>
              <a:t> </a:t>
            </a:r>
            <a:r>
              <a:rPr lang="en-US" sz="1600" b="1" i="0" u="none" strike="noStrike" cap="none" dirty="0">
                <a:solidFill>
                  <a:schemeClr val="bg1"/>
                </a:solidFill>
                <a:latin typeface="Roboto" panose="02000000000000000000" pitchFamily="2" charset="0"/>
                <a:ea typeface="Roboto" panose="02000000000000000000" pitchFamily="2" charset="0"/>
                <a:sym typeface="Arial"/>
              </a:rPr>
              <a:t>Records</a:t>
            </a:r>
            <a:endParaRPr lang="en-US" sz="1600" b="1" dirty="0">
              <a:solidFill>
                <a:schemeClr val="bg1"/>
              </a:solidFill>
              <a:latin typeface="Roboto" panose="02000000000000000000" pitchFamily="2" charset="0"/>
              <a:ea typeface="Roboto" panose="02000000000000000000" pitchFamily="2" charset="0"/>
            </a:endParaRPr>
          </a:p>
        </p:txBody>
      </p:sp>
      <p:pic>
        <p:nvPicPr>
          <p:cNvPr id="22" name="Google Shape;138;p17">
            <a:extLst>
              <a:ext uri="{FF2B5EF4-FFF2-40B4-BE49-F238E27FC236}">
                <a16:creationId xmlns:a16="http://schemas.microsoft.com/office/drawing/2014/main" id="{9971C9B9-E5E5-4AC2-918A-E2A68E15748C}"/>
              </a:ext>
            </a:extLst>
          </p:cNvPr>
          <p:cNvPicPr preferRelativeResize="0"/>
          <p:nvPr/>
        </p:nvPicPr>
        <p:blipFill rotWithShape="1">
          <a:blip r:embed="rId4">
            <a:alphaModFix/>
            <a:lum bright="70000" contrast="-70000"/>
            <a:extLst>
              <a:ext uri="{BEBA8EAE-BF5A-486C-A8C5-ECC9F3942E4B}">
                <a14:imgProps xmlns:a14="http://schemas.microsoft.com/office/drawing/2010/main">
                  <a14:imgLayer r:embed="rId5">
                    <a14:imgEffect>
                      <a14:artisticGlowEdges/>
                    </a14:imgEffect>
                  </a14:imgLayer>
                </a14:imgProps>
              </a:ext>
            </a:extLst>
          </a:blip>
          <a:srcRect/>
          <a:stretch/>
        </p:blipFill>
        <p:spPr>
          <a:xfrm>
            <a:off x="354361" y="3516561"/>
            <a:ext cx="153668" cy="167662"/>
          </a:xfrm>
          <a:prstGeom prst="rect">
            <a:avLst/>
          </a:prstGeom>
          <a:noFill/>
          <a:ln>
            <a:noFill/>
          </a:ln>
        </p:spPr>
      </p:pic>
      <p:sp>
        <p:nvSpPr>
          <p:cNvPr id="24" name="TextBox 23">
            <a:extLst>
              <a:ext uri="{FF2B5EF4-FFF2-40B4-BE49-F238E27FC236}">
                <a16:creationId xmlns:a16="http://schemas.microsoft.com/office/drawing/2014/main" id="{65C7760B-FACA-422D-ABBC-C927BFEC9B77}"/>
              </a:ext>
            </a:extLst>
          </p:cNvPr>
          <p:cNvSpPr txBox="1"/>
          <p:nvPr/>
        </p:nvSpPr>
        <p:spPr>
          <a:xfrm>
            <a:off x="549217" y="3818746"/>
            <a:ext cx="4669536" cy="324704"/>
          </a:xfrm>
          <a:prstGeom prst="rect">
            <a:avLst/>
          </a:prstGeom>
          <a:noFill/>
        </p:spPr>
        <p:txBody>
          <a:bodyPr wrap="square">
            <a:spAutoFit/>
          </a:bodyPr>
          <a:lstStyle/>
          <a:p>
            <a:pPr marL="0" marR="0" lvl="0" indent="0" algn="l" rtl="0">
              <a:lnSpc>
                <a:spcPct val="139954"/>
              </a:lnSpc>
              <a:spcBef>
                <a:spcPts val="0"/>
              </a:spcBef>
              <a:spcAft>
                <a:spcPts val="0"/>
              </a:spcAft>
              <a:buNone/>
            </a:pPr>
            <a:r>
              <a:rPr lang="en-US" sz="1200" b="0" i="0" u="none" strike="noStrike" cap="none" dirty="0">
                <a:solidFill>
                  <a:schemeClr val="bg1"/>
                </a:solidFill>
                <a:latin typeface="Roboto" panose="02000000000000000000" pitchFamily="2" charset="0"/>
                <a:ea typeface="Roboto" panose="02000000000000000000" pitchFamily="2" charset="0"/>
                <a:cs typeface="Times New Roman" panose="02020603050405020304" pitchFamily="18" charset="0"/>
                <a:sym typeface="Arial"/>
              </a:rPr>
              <a:t>The data </a:t>
            </a:r>
            <a:r>
              <a:rPr lang="en-US" sz="1100" b="0" i="0" u="none" strike="noStrike" cap="none" dirty="0">
                <a:solidFill>
                  <a:schemeClr val="bg1"/>
                </a:solidFill>
                <a:latin typeface="Roboto" panose="02000000000000000000" pitchFamily="2" charset="0"/>
                <a:ea typeface="Roboto" panose="02000000000000000000" pitchFamily="2" charset="0"/>
                <a:cs typeface="Times New Roman" panose="02020603050405020304" pitchFamily="18" charset="0"/>
                <a:sym typeface="Arial"/>
              </a:rPr>
              <a:t>doesn't</a:t>
            </a:r>
            <a:r>
              <a:rPr lang="en-US" sz="1200" b="0" i="0" u="none" strike="noStrike" cap="none" dirty="0">
                <a:solidFill>
                  <a:schemeClr val="bg1"/>
                </a:solidFill>
                <a:latin typeface="Roboto" panose="02000000000000000000" pitchFamily="2" charset="0"/>
                <a:ea typeface="Roboto" panose="02000000000000000000" pitchFamily="2" charset="0"/>
                <a:cs typeface="Times New Roman" panose="02020603050405020304" pitchFamily="18" charset="0"/>
                <a:sym typeface="Arial"/>
              </a:rPr>
              <a:t> contain any duplicate records. It is consistent.</a:t>
            </a:r>
            <a:endParaRPr lang="en-US" sz="12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1196073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10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randombar(horizontal)">
                                      <p:cBhvr>
                                        <p:cTn id="27" dur="25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randombar(horizontal)">
                                      <p:cBhvr>
                                        <p:cTn id="32" dur="25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25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randombar(horizontal)">
                                      <p:cBhvr>
                                        <p:cTn id="42"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3" grpId="0"/>
      <p:bldP spid="17" grpId="0"/>
      <p:bldP spid="19" grpId="0"/>
      <p:bldP spid="21" grpId="0"/>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14;p41">
            <a:extLst>
              <a:ext uri="{FF2B5EF4-FFF2-40B4-BE49-F238E27FC236}">
                <a16:creationId xmlns:a16="http://schemas.microsoft.com/office/drawing/2014/main" id="{069827CB-997B-4B81-BAA6-8F4B7DF33AB2}"/>
              </a:ext>
            </a:extLst>
          </p:cNvPr>
          <p:cNvPicPr preferRelativeResize="0"/>
          <p:nvPr/>
        </p:nvPicPr>
        <p:blipFill rotWithShape="1">
          <a:blip r:embed="rId2">
            <a:alphaModFix/>
          </a:blip>
          <a:srcRect/>
          <a:stretch/>
        </p:blipFill>
        <p:spPr>
          <a:xfrm>
            <a:off x="-1523" y="0"/>
            <a:ext cx="9143998" cy="5143499"/>
          </a:xfrm>
          <a:prstGeom prst="rect">
            <a:avLst/>
          </a:prstGeom>
          <a:noFill/>
          <a:ln>
            <a:noFill/>
          </a:ln>
        </p:spPr>
      </p:pic>
      <p:graphicFrame>
        <p:nvGraphicFramePr>
          <p:cNvPr id="6" name="Table 5">
            <a:extLst>
              <a:ext uri="{FF2B5EF4-FFF2-40B4-BE49-F238E27FC236}">
                <a16:creationId xmlns:a16="http://schemas.microsoft.com/office/drawing/2014/main" id="{3E329E0E-E7C3-4289-A865-6AD18F1D4259}"/>
              </a:ext>
            </a:extLst>
          </p:cNvPr>
          <p:cNvGraphicFramePr>
            <a:graphicFrameLocks noGrp="1"/>
          </p:cNvGraphicFramePr>
          <p:nvPr>
            <p:extLst>
              <p:ext uri="{D42A27DB-BD31-4B8C-83A1-F6EECF244321}">
                <p14:modId xmlns:p14="http://schemas.microsoft.com/office/powerpoint/2010/main" val="599756000"/>
              </p:ext>
            </p:extLst>
          </p:nvPr>
        </p:nvGraphicFramePr>
        <p:xfrm>
          <a:off x="331400" y="713554"/>
          <a:ext cx="8478151" cy="4150277"/>
        </p:xfrm>
        <a:graphic>
          <a:graphicData uri="http://schemas.openxmlformats.org/drawingml/2006/table">
            <a:tbl>
              <a:tblPr firstRow="1" bandRow="1">
                <a:tableStyleId>{7C32AA2C-D27D-4419-AF1A-19E52163CEF9}</a:tableStyleId>
              </a:tblPr>
              <a:tblGrid>
                <a:gridCol w="941705">
                  <a:extLst>
                    <a:ext uri="{9D8B030D-6E8A-4147-A177-3AD203B41FA5}">
                      <a16:colId xmlns:a16="http://schemas.microsoft.com/office/drawing/2014/main" val="2111345127"/>
                    </a:ext>
                  </a:extLst>
                </a:gridCol>
                <a:gridCol w="398580">
                  <a:extLst>
                    <a:ext uri="{9D8B030D-6E8A-4147-A177-3AD203B41FA5}">
                      <a16:colId xmlns:a16="http://schemas.microsoft.com/office/drawing/2014/main" val="1826941663"/>
                    </a:ext>
                  </a:extLst>
                </a:gridCol>
                <a:gridCol w="587795">
                  <a:extLst>
                    <a:ext uri="{9D8B030D-6E8A-4147-A177-3AD203B41FA5}">
                      <a16:colId xmlns:a16="http://schemas.microsoft.com/office/drawing/2014/main" val="999896820"/>
                    </a:ext>
                  </a:extLst>
                </a:gridCol>
                <a:gridCol w="532887">
                  <a:extLst>
                    <a:ext uri="{9D8B030D-6E8A-4147-A177-3AD203B41FA5}">
                      <a16:colId xmlns:a16="http://schemas.microsoft.com/office/drawing/2014/main" val="645731856"/>
                    </a:ext>
                  </a:extLst>
                </a:gridCol>
                <a:gridCol w="486695">
                  <a:extLst>
                    <a:ext uri="{9D8B030D-6E8A-4147-A177-3AD203B41FA5}">
                      <a16:colId xmlns:a16="http://schemas.microsoft.com/office/drawing/2014/main" val="3538877157"/>
                    </a:ext>
                  </a:extLst>
                </a:gridCol>
                <a:gridCol w="525120">
                  <a:extLst>
                    <a:ext uri="{9D8B030D-6E8A-4147-A177-3AD203B41FA5}">
                      <a16:colId xmlns:a16="http://schemas.microsoft.com/office/drawing/2014/main" val="1096542843"/>
                    </a:ext>
                  </a:extLst>
                </a:gridCol>
                <a:gridCol w="525119">
                  <a:extLst>
                    <a:ext uri="{9D8B030D-6E8A-4147-A177-3AD203B41FA5}">
                      <a16:colId xmlns:a16="http://schemas.microsoft.com/office/drawing/2014/main" val="4265096369"/>
                    </a:ext>
                  </a:extLst>
                </a:gridCol>
                <a:gridCol w="577304">
                  <a:extLst>
                    <a:ext uri="{9D8B030D-6E8A-4147-A177-3AD203B41FA5}">
                      <a16:colId xmlns:a16="http://schemas.microsoft.com/office/drawing/2014/main" val="39319690"/>
                    </a:ext>
                  </a:extLst>
                </a:gridCol>
                <a:gridCol w="598683">
                  <a:extLst>
                    <a:ext uri="{9D8B030D-6E8A-4147-A177-3AD203B41FA5}">
                      <a16:colId xmlns:a16="http://schemas.microsoft.com/office/drawing/2014/main" val="3544991492"/>
                    </a:ext>
                  </a:extLst>
                </a:gridCol>
                <a:gridCol w="527449">
                  <a:extLst>
                    <a:ext uri="{9D8B030D-6E8A-4147-A177-3AD203B41FA5}">
                      <a16:colId xmlns:a16="http://schemas.microsoft.com/office/drawing/2014/main" val="838482936"/>
                    </a:ext>
                  </a:extLst>
                </a:gridCol>
                <a:gridCol w="658920">
                  <a:extLst>
                    <a:ext uri="{9D8B030D-6E8A-4147-A177-3AD203B41FA5}">
                      <a16:colId xmlns:a16="http://schemas.microsoft.com/office/drawing/2014/main" val="1562264206"/>
                    </a:ext>
                  </a:extLst>
                </a:gridCol>
                <a:gridCol w="649915">
                  <a:extLst>
                    <a:ext uri="{9D8B030D-6E8A-4147-A177-3AD203B41FA5}">
                      <a16:colId xmlns:a16="http://schemas.microsoft.com/office/drawing/2014/main" val="2570062292"/>
                    </a:ext>
                  </a:extLst>
                </a:gridCol>
                <a:gridCol w="662299">
                  <a:extLst>
                    <a:ext uri="{9D8B030D-6E8A-4147-A177-3AD203B41FA5}">
                      <a16:colId xmlns:a16="http://schemas.microsoft.com/office/drawing/2014/main" val="1645473368"/>
                    </a:ext>
                  </a:extLst>
                </a:gridCol>
                <a:gridCol w="805680">
                  <a:extLst>
                    <a:ext uri="{9D8B030D-6E8A-4147-A177-3AD203B41FA5}">
                      <a16:colId xmlns:a16="http://schemas.microsoft.com/office/drawing/2014/main" val="35352647"/>
                    </a:ext>
                  </a:extLst>
                </a:gridCol>
              </a:tblGrid>
              <a:tr h="711386">
                <a:tc>
                  <a:txBody>
                    <a:bodyPr/>
                    <a:lstStyle/>
                    <a:p>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r>
                        <a:rPr lang="en-US" sz="1000" dirty="0">
                          <a:solidFill>
                            <a:schemeClr val="bg1"/>
                          </a:solidFill>
                          <a:latin typeface="Roboto" panose="02000000000000000000" pitchFamily="2" charset="0"/>
                          <a:ea typeface="Roboto" panose="02000000000000000000" pitchFamily="2" charset="0"/>
                        </a:rPr>
                        <a:t>Variable Type</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r>
                        <a:rPr lang="en-US" sz="1000" dirty="0">
                          <a:solidFill>
                            <a:schemeClr val="bg1"/>
                          </a:solidFill>
                          <a:latin typeface="Roboto" panose="02000000000000000000" pitchFamily="2" charset="0"/>
                          <a:ea typeface="Roboto" panose="02000000000000000000" pitchFamily="2" charset="0"/>
                        </a:rPr>
                        <a:t>Min</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r>
                        <a:rPr lang="en-US" sz="1000" dirty="0">
                          <a:solidFill>
                            <a:schemeClr val="bg1"/>
                          </a:solidFill>
                          <a:latin typeface="Roboto" panose="02000000000000000000" pitchFamily="2" charset="0"/>
                          <a:ea typeface="Roboto" panose="02000000000000000000" pitchFamily="2" charset="0"/>
                        </a:rPr>
                        <a:t>Pc 1%</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latin typeface="Roboto" panose="02000000000000000000" pitchFamily="2" charset="0"/>
                          <a:ea typeface="Roboto" panose="02000000000000000000" pitchFamily="2" charset="0"/>
                        </a:rPr>
                        <a:t>Pc 5%</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latin typeface="Roboto" panose="02000000000000000000" pitchFamily="2" charset="0"/>
                          <a:ea typeface="Roboto" panose="02000000000000000000" pitchFamily="2" charset="0"/>
                        </a:rPr>
                        <a:t>Pc 25%</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r>
                        <a:rPr lang="en-US" sz="1000" dirty="0">
                          <a:solidFill>
                            <a:schemeClr val="bg1"/>
                          </a:solidFill>
                          <a:latin typeface="Roboto" panose="02000000000000000000" pitchFamily="2" charset="0"/>
                          <a:ea typeface="Roboto" panose="02000000000000000000" pitchFamily="2" charset="0"/>
                        </a:rPr>
                        <a:t>Pc 50%</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latin typeface="Roboto" panose="02000000000000000000" pitchFamily="2" charset="0"/>
                          <a:ea typeface="Roboto" panose="02000000000000000000" pitchFamily="2" charset="0"/>
                        </a:rPr>
                        <a:t>Mean</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latin typeface="Roboto" panose="02000000000000000000" pitchFamily="2" charset="0"/>
                          <a:ea typeface="Roboto" panose="02000000000000000000" pitchFamily="2" charset="0"/>
                        </a:rPr>
                        <a:t>Pc 75%</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r>
                        <a:rPr lang="en-US" sz="1000" dirty="0">
                          <a:solidFill>
                            <a:schemeClr val="bg1"/>
                          </a:solidFill>
                          <a:latin typeface="Roboto" panose="02000000000000000000" pitchFamily="2" charset="0"/>
                          <a:ea typeface="Roboto" panose="02000000000000000000" pitchFamily="2" charset="0"/>
                        </a:rPr>
                        <a:t>Pc 95%</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latin typeface="Roboto" panose="02000000000000000000" pitchFamily="2" charset="0"/>
                          <a:ea typeface="Roboto" panose="02000000000000000000" pitchFamily="2" charset="0"/>
                        </a:rPr>
                        <a:t>Pc 99%</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r>
                        <a:rPr lang="en-US" sz="1000" dirty="0">
                          <a:solidFill>
                            <a:schemeClr val="bg1"/>
                          </a:solidFill>
                          <a:latin typeface="Roboto" panose="02000000000000000000" pitchFamily="2" charset="0"/>
                          <a:ea typeface="Roboto" panose="02000000000000000000" pitchFamily="2" charset="0"/>
                        </a:rPr>
                        <a:t>Max</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latin typeface="Roboto" panose="02000000000000000000" pitchFamily="2" charset="0"/>
                          <a:ea typeface="Roboto" panose="02000000000000000000" pitchFamily="2" charset="0"/>
                        </a:rPr>
                        <a:t>% Missing values</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latin typeface="Roboto" panose="02000000000000000000" pitchFamily="2" charset="0"/>
                          <a:ea typeface="Roboto" panose="02000000000000000000" pitchFamily="2" charset="0"/>
                        </a:rPr>
                        <a:t>% Unique values</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extLst>
                  <a:ext uri="{0D108BD9-81ED-4DB2-BD59-A6C34878D82A}">
                    <a16:rowId xmlns:a16="http://schemas.microsoft.com/office/drawing/2014/main" val="3316339412"/>
                  </a:ext>
                </a:extLst>
              </a:tr>
              <a:tr h="261806">
                <a:tc>
                  <a:txBody>
                    <a:bodyPr/>
                    <a:lstStyle/>
                    <a:p>
                      <a:r>
                        <a:rPr lang="en-IN" sz="800" b="0" i="0" u="none" strike="noStrike" cap="none" dirty="0">
                          <a:solidFill>
                            <a:schemeClr val="bg1"/>
                          </a:solidFill>
                          <a:effectLst/>
                          <a:latin typeface="Roboto" panose="02000000000000000000" pitchFamily="2" charset="0"/>
                          <a:ea typeface="Roboto" panose="02000000000000000000" pitchFamily="2" charset="0"/>
                          <a:cs typeface="Arial"/>
                          <a:sym typeface="Arial"/>
                        </a:rPr>
                        <a:t>credit.policy</a:t>
                      </a:r>
                      <a:endParaRPr lang="en-IN" sz="800" b="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b="0" dirty="0">
                          <a:solidFill>
                            <a:schemeClr val="bg1"/>
                          </a:solidFill>
                          <a:latin typeface="Roboto" panose="02000000000000000000" pitchFamily="2" charset="0"/>
                          <a:ea typeface="Roboto" panose="02000000000000000000" pitchFamily="2" charset="0"/>
                        </a:rPr>
                        <a:t>int</a:t>
                      </a:r>
                      <a:endParaRPr lang="en-IN" sz="800" b="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1.0</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1.0</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0.8</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1.0</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1.0</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1.0</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    </a:t>
                      </a:r>
                      <a:r>
                        <a:rPr lang="en-US" sz="800" dirty="0">
                          <a:solidFill>
                            <a:schemeClr val="bg1"/>
                          </a:solidFill>
                        </a:rPr>
                        <a:t>-</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0.021</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72803365"/>
                  </a:ext>
                </a:extLst>
              </a:tr>
              <a:tr h="32402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800" b="0" i="0" u="none" strike="noStrike" cap="none" dirty="0">
                          <a:solidFill>
                            <a:schemeClr val="bg1"/>
                          </a:solidFill>
                          <a:effectLst/>
                          <a:latin typeface="Roboto" panose="02000000000000000000" pitchFamily="2" charset="0"/>
                          <a:ea typeface="Roboto" panose="02000000000000000000" pitchFamily="2" charset="0"/>
                          <a:cs typeface="Arial"/>
                          <a:sym typeface="Arial"/>
                        </a:rPr>
                        <a:t>int.rate</a:t>
                      </a:r>
                      <a:endParaRPr lang="en-IN" sz="800" b="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b="0" dirty="0">
                          <a:solidFill>
                            <a:schemeClr val="bg1"/>
                          </a:solidFill>
                          <a:latin typeface="Roboto" panose="02000000000000000000" pitchFamily="2" charset="0"/>
                          <a:ea typeface="Roboto" panose="02000000000000000000" pitchFamily="2" charset="0"/>
                        </a:rPr>
                        <a:t>float</a:t>
                      </a:r>
                      <a:endParaRPr lang="en-IN" sz="800" b="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0.06</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0.07</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0.07</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0.1</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0.1</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0.1</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0.1</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0.1</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0.1</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2.1</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   </a:t>
                      </a:r>
                      <a:r>
                        <a:rPr lang="en-US" sz="800" dirty="0">
                          <a:solidFill>
                            <a:schemeClr val="bg1"/>
                          </a:solidFill>
                        </a:rPr>
                        <a:t> -</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2.6</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02978966"/>
                  </a:ext>
                </a:extLst>
              </a:tr>
              <a:tr h="34002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800" b="0" i="0" u="none" strike="noStrike" cap="none" dirty="0">
                          <a:solidFill>
                            <a:schemeClr val="bg1"/>
                          </a:solidFill>
                          <a:effectLst/>
                          <a:latin typeface="Roboto" panose="02000000000000000000" pitchFamily="2" charset="0"/>
                          <a:ea typeface="Roboto" panose="02000000000000000000" pitchFamily="2" charset="0"/>
                          <a:cs typeface="Arial"/>
                          <a:sym typeface="Arial"/>
                        </a:rPr>
                        <a:t>installment</a:t>
                      </a:r>
                      <a:endParaRPr lang="en-IN" sz="800" b="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b="0" dirty="0">
                          <a:solidFill>
                            <a:schemeClr val="bg1"/>
                          </a:solidFill>
                          <a:latin typeface="Roboto" panose="02000000000000000000" pitchFamily="2" charset="0"/>
                          <a:ea typeface="Roboto" panose="02000000000000000000" pitchFamily="2" charset="0"/>
                        </a:rPr>
                        <a:t>float</a:t>
                      </a:r>
                      <a:endParaRPr lang="en-IN" sz="800" b="0" dirty="0">
                        <a:solidFill>
                          <a:schemeClr val="bg1"/>
                        </a:solidFill>
                        <a:latin typeface="Roboto" panose="02000000000000000000" pitchFamily="2" charset="0"/>
                        <a:ea typeface="Roboto" panose="02000000000000000000" pitchFamily="2" charset="0"/>
                      </a:endParaRPr>
                    </a:p>
                    <a:p>
                      <a:endParaRPr lang="en-IN" sz="800" b="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15.67</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33.1</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65.55</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163.7</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268.95</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319</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432.7</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756.2</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870.3</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9.4</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rPr>
                        <a:t>    -</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49.99</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43855341"/>
                  </a:ext>
                </a:extLst>
              </a:tr>
              <a:tr h="369509">
                <a:tc>
                  <a:txBody>
                    <a:bodyPr/>
                    <a:lstStyle/>
                    <a:p>
                      <a:r>
                        <a:rPr lang="en-IN" sz="800" b="0" i="0" u="none" strike="noStrike" cap="none" dirty="0">
                          <a:solidFill>
                            <a:schemeClr val="bg1"/>
                          </a:solidFill>
                          <a:effectLst/>
                          <a:latin typeface="Roboto" panose="02000000000000000000" pitchFamily="2" charset="0"/>
                          <a:ea typeface="Roboto" panose="02000000000000000000" pitchFamily="2" charset="0"/>
                          <a:cs typeface="Arial"/>
                          <a:sym typeface="Arial"/>
                        </a:rPr>
                        <a:t>log.annual.inc</a:t>
                      </a:r>
                      <a:endParaRPr lang="en-IN" sz="800" b="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b="0" dirty="0">
                          <a:solidFill>
                            <a:schemeClr val="bg1"/>
                          </a:solidFill>
                          <a:latin typeface="Roboto" panose="02000000000000000000" pitchFamily="2" charset="0"/>
                          <a:ea typeface="Roboto" panose="02000000000000000000" pitchFamily="2" charset="0"/>
                        </a:rPr>
                        <a:t>float</a:t>
                      </a:r>
                      <a:endParaRPr lang="en-IN" sz="800" b="0" dirty="0">
                        <a:solidFill>
                          <a:schemeClr val="bg1"/>
                        </a:solidFill>
                        <a:latin typeface="Roboto" panose="02000000000000000000" pitchFamily="2" charset="0"/>
                        <a:ea typeface="Roboto" panose="02000000000000000000" pitchFamily="2" charset="0"/>
                      </a:endParaRPr>
                    </a:p>
                    <a:p>
                      <a:endParaRPr lang="en-IN" sz="800" b="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7.54</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9.39</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9.91</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10.5</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10.92</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10.9</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11.2</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11.9</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12.4</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1.4</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rPr>
                        <a:t>    -</a:t>
                      </a:r>
                      <a:endParaRPr lang="en-IN" sz="8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20.745</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66761366"/>
                  </a:ext>
                </a:extLst>
              </a:tr>
              <a:tr h="340027">
                <a:tc>
                  <a:txBody>
                    <a:bodyPr/>
                    <a:lstStyle/>
                    <a:p>
                      <a:r>
                        <a:rPr lang="en-IN" sz="800" b="0" i="0" u="none" strike="noStrike" cap="none" dirty="0">
                          <a:solidFill>
                            <a:schemeClr val="bg1"/>
                          </a:solidFill>
                          <a:effectLst/>
                          <a:latin typeface="Roboto" panose="02000000000000000000" pitchFamily="2" charset="0"/>
                          <a:ea typeface="Roboto" panose="02000000000000000000" pitchFamily="2" charset="0"/>
                          <a:cs typeface="Arial"/>
                          <a:sym typeface="Arial"/>
                        </a:rPr>
                        <a:t>dti</a:t>
                      </a:r>
                      <a:endParaRPr lang="en-IN" sz="800" b="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b="0" dirty="0">
                          <a:solidFill>
                            <a:schemeClr val="bg1"/>
                          </a:solidFill>
                          <a:latin typeface="Roboto" panose="02000000000000000000" pitchFamily="2" charset="0"/>
                          <a:ea typeface="Roboto" panose="02000000000000000000" pitchFamily="2" charset="0"/>
                        </a:rPr>
                        <a:t>float</a:t>
                      </a:r>
                      <a:endParaRPr lang="en-IN" sz="800" b="0" dirty="0">
                        <a:solidFill>
                          <a:schemeClr val="bg1"/>
                        </a:solidFill>
                        <a:latin typeface="Roboto" panose="02000000000000000000" pitchFamily="2" charset="0"/>
                        <a:ea typeface="Roboto" panose="02000000000000000000" pitchFamily="2" charset="0"/>
                      </a:endParaRPr>
                    </a:p>
                    <a:p>
                      <a:endParaRPr lang="en-IN" sz="800" b="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0.07</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1.27</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7.21</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12.6</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12.6</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17.9</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23.6</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26.24</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2.9</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rPr>
                        <a:t>    -</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26.404</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84791890"/>
                  </a:ext>
                </a:extLst>
              </a:tr>
              <a:tr h="340027">
                <a:tc>
                  <a:txBody>
                    <a:bodyPr/>
                    <a:lstStyle/>
                    <a:p>
                      <a:r>
                        <a:rPr lang="en-IN" sz="800" b="0" i="0" u="none" strike="noStrike" cap="none" dirty="0">
                          <a:solidFill>
                            <a:schemeClr val="bg1"/>
                          </a:solidFill>
                          <a:effectLst/>
                          <a:latin typeface="Roboto" panose="02000000000000000000" pitchFamily="2" charset="0"/>
                          <a:ea typeface="Roboto" panose="02000000000000000000" pitchFamily="2" charset="0"/>
                          <a:cs typeface="Arial"/>
                          <a:sym typeface="Arial"/>
                        </a:rPr>
                        <a:t>fico</a:t>
                      </a:r>
                      <a:endParaRPr lang="en-IN" sz="800" b="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b="0" dirty="0">
                          <a:solidFill>
                            <a:schemeClr val="bg1"/>
                          </a:solidFill>
                          <a:latin typeface="Roboto" panose="02000000000000000000" pitchFamily="2" charset="0"/>
                          <a:ea typeface="Roboto" panose="02000000000000000000" pitchFamily="2" charset="0"/>
                        </a:rPr>
                        <a:t>int</a:t>
                      </a:r>
                      <a:endParaRPr lang="en-IN" sz="800" b="0" dirty="0">
                        <a:solidFill>
                          <a:schemeClr val="bg1"/>
                        </a:solidFill>
                        <a:latin typeface="Roboto" panose="02000000000000000000" pitchFamily="2" charset="0"/>
                        <a:ea typeface="Roboto" panose="02000000000000000000" pitchFamily="2" charset="0"/>
                      </a:endParaRPr>
                    </a:p>
                    <a:p>
                      <a:endParaRPr lang="en-IN" sz="800" b="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612.0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642.0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657.0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682</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707</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710.8</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737.0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782</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802.0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8.2</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rPr>
                        <a:t>    -</a:t>
                      </a:r>
                      <a:endParaRPr lang="en-IN" sz="8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0.453</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38788323"/>
                  </a:ext>
                </a:extLst>
              </a:tr>
              <a:tr h="340027">
                <a:tc>
                  <a:txBody>
                    <a:bodyPr/>
                    <a:lstStyle/>
                    <a:p>
                      <a:r>
                        <a:rPr lang="en-IN" sz="800" b="0" i="0" u="none" strike="noStrike" cap="none" dirty="0">
                          <a:solidFill>
                            <a:schemeClr val="bg1"/>
                          </a:solidFill>
                          <a:effectLst/>
                          <a:latin typeface="Roboto" panose="02000000000000000000" pitchFamily="2" charset="0"/>
                          <a:ea typeface="Roboto" panose="02000000000000000000" pitchFamily="2" charset="0"/>
                          <a:cs typeface="Arial"/>
                          <a:sym typeface="Arial"/>
                        </a:rPr>
                        <a:t>days.with.cr.line</a:t>
                      </a:r>
                      <a:endParaRPr lang="en-IN" sz="800" b="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Float</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178.95</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570.03</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1320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2820 </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4139</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4560.7</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5730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9329.9</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12930.0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1.7</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    </a:t>
                      </a:r>
                      <a:r>
                        <a:rPr lang="en-US" sz="800" dirty="0">
                          <a:solidFill>
                            <a:schemeClr val="bg1"/>
                          </a:solidFill>
                        </a:rPr>
                        <a:t>-</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28.054</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44734598"/>
                  </a:ext>
                </a:extLst>
              </a:tr>
              <a:tr h="340027">
                <a:tc>
                  <a:txBody>
                    <a:bodyPr/>
                    <a:lstStyle/>
                    <a:p>
                      <a:r>
                        <a:rPr lang="en-IN" sz="800" b="0" i="0" u="none" strike="noStrike" cap="none" dirty="0">
                          <a:solidFill>
                            <a:schemeClr val="bg1"/>
                          </a:solidFill>
                          <a:effectLst/>
                          <a:latin typeface="Roboto" panose="02000000000000000000" pitchFamily="2" charset="0"/>
                          <a:ea typeface="Roboto" panose="02000000000000000000" pitchFamily="2" charset="0"/>
                          <a:cs typeface="Arial"/>
                          <a:sym typeface="Arial"/>
                        </a:rPr>
                        <a:t>revol.bal</a:t>
                      </a:r>
                      <a:endParaRPr lang="en-IN" sz="800" b="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a:solidFill>
                            <a:schemeClr val="bg1"/>
                          </a:solidFill>
                          <a:latin typeface="Roboto" panose="02000000000000000000" pitchFamily="2" charset="0"/>
                          <a:ea typeface="Roboto" panose="02000000000000000000" pitchFamily="2" charset="0"/>
                        </a:rPr>
                        <a:t>int</a:t>
                      </a:r>
                      <a:endParaRPr lang="en-IN" sz="800" dirty="0">
                        <a:solidFill>
                          <a:schemeClr val="bg1"/>
                        </a:solidFill>
                        <a:latin typeface="Roboto" panose="02000000000000000000" pitchFamily="2" charset="0"/>
                        <a:ea typeface="Roboto" panose="02000000000000000000" pitchFamily="2" charset="0"/>
                      </a:endParaRPr>
                    </a:p>
                    <a:p>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127.7</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3187</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8596</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16913.9</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18249.5</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57654</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156762.5</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1.2</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   </a:t>
                      </a:r>
                      <a:r>
                        <a:rPr lang="en-US" sz="800" dirty="0">
                          <a:solidFill>
                            <a:schemeClr val="bg1"/>
                          </a:solidFill>
                        </a:rPr>
                        <a:t> -</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82.157</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88135401"/>
                  </a:ext>
                </a:extLst>
              </a:tr>
              <a:tr h="324022">
                <a:tc>
                  <a:txBody>
                    <a:bodyPr/>
                    <a:lstStyle/>
                    <a:p>
                      <a:r>
                        <a:rPr lang="en-IN" sz="800" b="0" i="0" u="none" strike="noStrike" cap="none" dirty="0">
                          <a:solidFill>
                            <a:schemeClr val="bg1"/>
                          </a:solidFill>
                          <a:effectLst/>
                          <a:latin typeface="Roboto" panose="02000000000000000000" pitchFamily="2" charset="0"/>
                          <a:ea typeface="Roboto" panose="02000000000000000000" pitchFamily="2" charset="0"/>
                          <a:cs typeface="Arial"/>
                          <a:sym typeface="Arial"/>
                        </a:rPr>
                        <a:t>revol.util</a:t>
                      </a:r>
                      <a:endParaRPr lang="en-IN" sz="800" b="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a:solidFill>
                            <a:schemeClr val="bg1"/>
                          </a:solidFill>
                          <a:latin typeface="Roboto" panose="02000000000000000000" pitchFamily="2" charset="0"/>
                          <a:ea typeface="Roboto" panose="02000000000000000000" pitchFamily="2" charset="0"/>
                        </a:rPr>
                        <a:t>float</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1.1</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22.6</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46.3</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46.7</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70.9</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94.0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98.92</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1.1</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rPr>
                        <a:t>    -</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10.806</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33443143"/>
                  </a:ext>
                </a:extLst>
              </a:tr>
              <a:tr h="317343">
                <a:tc>
                  <a:txBody>
                    <a:bodyPr/>
                    <a:lstStyle/>
                    <a:p>
                      <a:r>
                        <a:rPr lang="en-IN" sz="800" b="0" i="0" u="none" strike="noStrike" cap="none" dirty="0">
                          <a:solidFill>
                            <a:schemeClr val="bg1"/>
                          </a:solidFill>
                          <a:effectLst/>
                          <a:latin typeface="Roboto" panose="02000000000000000000" pitchFamily="2" charset="0"/>
                          <a:ea typeface="Roboto" panose="02000000000000000000" pitchFamily="2" charset="0"/>
                          <a:cs typeface="Arial"/>
                          <a:sym typeface="Arial"/>
                        </a:rPr>
                        <a:t>inq.last.6mths</a:t>
                      </a:r>
                      <a:endParaRPr lang="en-IN" sz="800" b="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Int </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1.5</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2.0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5.0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9.0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3.3</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rPr>
                        <a:t>    -</a:t>
                      </a:r>
                      <a:endParaRPr lang="en-IN" sz="8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0.292</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88630446"/>
                  </a:ext>
                </a:extLst>
              </a:tr>
            </a:tbl>
          </a:graphicData>
        </a:graphic>
      </p:graphicFrame>
      <p:sp>
        <p:nvSpPr>
          <p:cNvPr id="7" name="TextBox 6">
            <a:extLst>
              <a:ext uri="{FF2B5EF4-FFF2-40B4-BE49-F238E27FC236}">
                <a16:creationId xmlns:a16="http://schemas.microsoft.com/office/drawing/2014/main" id="{02148CD6-FE8A-4A18-B08A-EE2D8982A11A}"/>
              </a:ext>
            </a:extLst>
          </p:cNvPr>
          <p:cNvSpPr txBox="1"/>
          <p:nvPr/>
        </p:nvSpPr>
        <p:spPr>
          <a:xfrm>
            <a:off x="-99060" y="39510"/>
            <a:ext cx="4669536" cy="634533"/>
          </a:xfrm>
          <a:prstGeom prst="rect">
            <a:avLst/>
          </a:prstGeom>
          <a:noFill/>
        </p:spPr>
        <p:txBody>
          <a:bodyPr wrap="square">
            <a:spAutoFit/>
          </a:bodyPr>
          <a:lstStyle/>
          <a:p>
            <a:pPr marL="0" marR="0" lvl="0" indent="0" algn="ctr" rtl="0">
              <a:lnSpc>
                <a:spcPct val="140007"/>
              </a:lnSpc>
              <a:spcBef>
                <a:spcPts val="0"/>
              </a:spcBef>
              <a:spcAft>
                <a:spcPts val="0"/>
              </a:spcAft>
              <a:buNone/>
            </a:pPr>
            <a:r>
              <a:rPr lang="en-US" sz="2800" b="1" i="0" u="none" strike="noStrike" cap="none" dirty="0">
                <a:solidFill>
                  <a:srgbClr val="FFFFFF"/>
                </a:solidFill>
                <a:latin typeface="Roboto" panose="02000000000000000000" pitchFamily="2" charset="0"/>
                <a:ea typeface="Roboto" panose="02000000000000000000" pitchFamily="2" charset="0"/>
                <a:cs typeface="Open Sans ExtraBold" panose="020B0906030804020204" pitchFamily="34" charset="0"/>
                <a:sym typeface="Open Sans"/>
              </a:rPr>
              <a:t>Extended Data Dictionary</a:t>
            </a:r>
            <a:endParaRPr lang="en-US" sz="2800" b="1" dirty="0">
              <a:latin typeface="Roboto" panose="02000000000000000000" pitchFamily="2" charset="0"/>
              <a:ea typeface="Roboto" panose="02000000000000000000" pitchFamily="2" charset="0"/>
              <a:cs typeface="Open Sans ExtraBold" panose="020B0906030804020204" pitchFamily="34" charset="0"/>
            </a:endParaRPr>
          </a:p>
        </p:txBody>
      </p:sp>
    </p:spTree>
    <p:extLst>
      <p:ext uri="{BB962C8B-B14F-4D97-AF65-F5344CB8AC3E}">
        <p14:creationId xmlns:p14="http://schemas.microsoft.com/office/powerpoint/2010/main" val="1309402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114;p41">
            <a:extLst>
              <a:ext uri="{FF2B5EF4-FFF2-40B4-BE49-F238E27FC236}">
                <a16:creationId xmlns:a16="http://schemas.microsoft.com/office/drawing/2014/main" id="{863DDB78-801F-47ED-99AA-BA59B2330A4E}"/>
              </a:ext>
            </a:extLst>
          </p:cNvPr>
          <p:cNvPicPr preferRelativeResize="0"/>
          <p:nvPr/>
        </p:nvPicPr>
        <p:blipFill rotWithShape="1">
          <a:blip r:embed="rId2">
            <a:alphaModFix/>
          </a:blip>
          <a:srcRect/>
          <a:stretch/>
        </p:blipFill>
        <p:spPr>
          <a:xfrm>
            <a:off x="11853" y="0"/>
            <a:ext cx="9143998" cy="5143499"/>
          </a:xfrm>
          <a:prstGeom prst="rect">
            <a:avLst/>
          </a:prstGeom>
          <a:noFill/>
          <a:ln>
            <a:noFill/>
          </a:ln>
        </p:spPr>
      </p:pic>
      <p:graphicFrame>
        <p:nvGraphicFramePr>
          <p:cNvPr id="5" name="Table 4">
            <a:extLst>
              <a:ext uri="{FF2B5EF4-FFF2-40B4-BE49-F238E27FC236}">
                <a16:creationId xmlns:a16="http://schemas.microsoft.com/office/drawing/2014/main" id="{C778F5CA-F985-44F3-933C-A7D59F14DD39}"/>
              </a:ext>
            </a:extLst>
          </p:cNvPr>
          <p:cNvGraphicFramePr>
            <a:graphicFrameLocks noGrp="1"/>
          </p:cNvGraphicFramePr>
          <p:nvPr>
            <p:extLst>
              <p:ext uri="{D42A27DB-BD31-4B8C-83A1-F6EECF244321}">
                <p14:modId xmlns:p14="http://schemas.microsoft.com/office/powerpoint/2010/main" val="368344607"/>
              </p:ext>
            </p:extLst>
          </p:nvPr>
        </p:nvGraphicFramePr>
        <p:xfrm>
          <a:off x="303760" y="142419"/>
          <a:ext cx="8533429" cy="548640"/>
        </p:xfrm>
        <a:graphic>
          <a:graphicData uri="http://schemas.openxmlformats.org/drawingml/2006/table">
            <a:tbl>
              <a:tblPr firstRow="1" bandRow="1">
                <a:tableStyleId>{7C32AA2C-D27D-4419-AF1A-19E52163CEF9}</a:tableStyleId>
              </a:tblPr>
              <a:tblGrid>
                <a:gridCol w="1256392">
                  <a:extLst>
                    <a:ext uri="{9D8B030D-6E8A-4147-A177-3AD203B41FA5}">
                      <a16:colId xmlns:a16="http://schemas.microsoft.com/office/drawing/2014/main" val="2521234371"/>
                    </a:ext>
                  </a:extLst>
                </a:gridCol>
                <a:gridCol w="534390">
                  <a:extLst>
                    <a:ext uri="{9D8B030D-6E8A-4147-A177-3AD203B41FA5}">
                      <a16:colId xmlns:a16="http://schemas.microsoft.com/office/drawing/2014/main" val="1618738221"/>
                    </a:ext>
                  </a:extLst>
                </a:gridCol>
                <a:gridCol w="552203">
                  <a:extLst>
                    <a:ext uri="{9D8B030D-6E8A-4147-A177-3AD203B41FA5}">
                      <a16:colId xmlns:a16="http://schemas.microsoft.com/office/drawing/2014/main" val="1939568697"/>
                    </a:ext>
                  </a:extLst>
                </a:gridCol>
                <a:gridCol w="439387">
                  <a:extLst>
                    <a:ext uri="{9D8B030D-6E8A-4147-A177-3AD203B41FA5}">
                      <a16:colId xmlns:a16="http://schemas.microsoft.com/office/drawing/2014/main" val="4135396645"/>
                    </a:ext>
                  </a:extLst>
                </a:gridCol>
                <a:gridCol w="391885">
                  <a:extLst>
                    <a:ext uri="{9D8B030D-6E8A-4147-A177-3AD203B41FA5}">
                      <a16:colId xmlns:a16="http://schemas.microsoft.com/office/drawing/2014/main" val="3350383976"/>
                    </a:ext>
                  </a:extLst>
                </a:gridCol>
                <a:gridCol w="380011">
                  <a:extLst>
                    <a:ext uri="{9D8B030D-6E8A-4147-A177-3AD203B41FA5}">
                      <a16:colId xmlns:a16="http://schemas.microsoft.com/office/drawing/2014/main" val="2460211656"/>
                    </a:ext>
                  </a:extLst>
                </a:gridCol>
                <a:gridCol w="463137">
                  <a:extLst>
                    <a:ext uri="{9D8B030D-6E8A-4147-A177-3AD203B41FA5}">
                      <a16:colId xmlns:a16="http://schemas.microsoft.com/office/drawing/2014/main" val="2139822036"/>
                    </a:ext>
                  </a:extLst>
                </a:gridCol>
                <a:gridCol w="670956">
                  <a:extLst>
                    <a:ext uri="{9D8B030D-6E8A-4147-A177-3AD203B41FA5}">
                      <a16:colId xmlns:a16="http://schemas.microsoft.com/office/drawing/2014/main" val="1840913984"/>
                    </a:ext>
                  </a:extLst>
                </a:gridCol>
                <a:gridCol w="552203">
                  <a:extLst>
                    <a:ext uri="{9D8B030D-6E8A-4147-A177-3AD203B41FA5}">
                      <a16:colId xmlns:a16="http://schemas.microsoft.com/office/drawing/2014/main" val="3376502607"/>
                    </a:ext>
                  </a:extLst>
                </a:gridCol>
                <a:gridCol w="504701">
                  <a:extLst>
                    <a:ext uri="{9D8B030D-6E8A-4147-A177-3AD203B41FA5}">
                      <a16:colId xmlns:a16="http://schemas.microsoft.com/office/drawing/2014/main" val="3728185755"/>
                    </a:ext>
                  </a:extLst>
                </a:gridCol>
                <a:gridCol w="718457">
                  <a:extLst>
                    <a:ext uri="{9D8B030D-6E8A-4147-A177-3AD203B41FA5}">
                      <a16:colId xmlns:a16="http://schemas.microsoft.com/office/drawing/2014/main" val="121844689"/>
                    </a:ext>
                  </a:extLst>
                </a:gridCol>
                <a:gridCol w="617517">
                  <a:extLst>
                    <a:ext uri="{9D8B030D-6E8A-4147-A177-3AD203B41FA5}">
                      <a16:colId xmlns:a16="http://schemas.microsoft.com/office/drawing/2014/main" val="3358551522"/>
                    </a:ext>
                  </a:extLst>
                </a:gridCol>
                <a:gridCol w="688769">
                  <a:extLst>
                    <a:ext uri="{9D8B030D-6E8A-4147-A177-3AD203B41FA5}">
                      <a16:colId xmlns:a16="http://schemas.microsoft.com/office/drawing/2014/main" val="1020764739"/>
                    </a:ext>
                  </a:extLst>
                </a:gridCol>
                <a:gridCol w="763421">
                  <a:extLst>
                    <a:ext uri="{9D8B030D-6E8A-4147-A177-3AD203B41FA5}">
                      <a16:colId xmlns:a16="http://schemas.microsoft.com/office/drawing/2014/main" val="2321606621"/>
                    </a:ext>
                  </a:extLst>
                </a:gridCol>
              </a:tblGrid>
              <a:tr h="370840">
                <a:tc>
                  <a:txBody>
                    <a:bodyPr/>
                    <a:lstStyle/>
                    <a:p>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r>
                        <a:rPr lang="en-US" sz="1000" dirty="0">
                          <a:solidFill>
                            <a:schemeClr val="bg1"/>
                          </a:solidFill>
                          <a:latin typeface="Roboto" panose="02000000000000000000" pitchFamily="2" charset="0"/>
                          <a:ea typeface="Roboto" panose="02000000000000000000" pitchFamily="2" charset="0"/>
                        </a:rPr>
                        <a:t>Variable Type</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r>
                        <a:rPr lang="en-US" sz="1000" dirty="0">
                          <a:solidFill>
                            <a:schemeClr val="bg1"/>
                          </a:solidFill>
                          <a:latin typeface="Roboto" panose="02000000000000000000" pitchFamily="2" charset="0"/>
                          <a:ea typeface="Roboto" panose="02000000000000000000" pitchFamily="2" charset="0"/>
                        </a:rPr>
                        <a:t>Min</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r>
                        <a:rPr lang="en-US" sz="1000" dirty="0">
                          <a:solidFill>
                            <a:schemeClr val="bg1"/>
                          </a:solidFill>
                          <a:latin typeface="Roboto" panose="02000000000000000000" pitchFamily="2" charset="0"/>
                          <a:ea typeface="Roboto" panose="02000000000000000000" pitchFamily="2" charset="0"/>
                        </a:rPr>
                        <a:t>Pc 1%</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latin typeface="Roboto" panose="02000000000000000000" pitchFamily="2" charset="0"/>
                          <a:ea typeface="Roboto" panose="02000000000000000000" pitchFamily="2" charset="0"/>
                        </a:rPr>
                        <a:t>Pc 5%</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latin typeface="Roboto" panose="02000000000000000000" pitchFamily="2" charset="0"/>
                          <a:ea typeface="Roboto" panose="02000000000000000000" pitchFamily="2" charset="0"/>
                        </a:rPr>
                        <a:t>Pc 25%</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r>
                        <a:rPr lang="en-US" sz="1000" dirty="0">
                          <a:solidFill>
                            <a:schemeClr val="bg1"/>
                          </a:solidFill>
                          <a:latin typeface="Roboto" panose="02000000000000000000" pitchFamily="2" charset="0"/>
                          <a:ea typeface="Roboto" panose="02000000000000000000" pitchFamily="2" charset="0"/>
                        </a:rPr>
                        <a:t>Pc 50%</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latin typeface="Roboto" panose="02000000000000000000" pitchFamily="2" charset="0"/>
                          <a:ea typeface="Roboto" panose="02000000000000000000" pitchFamily="2" charset="0"/>
                        </a:rPr>
                        <a:t>Mean</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latin typeface="Roboto" panose="02000000000000000000" pitchFamily="2" charset="0"/>
                          <a:ea typeface="Roboto" panose="02000000000000000000" pitchFamily="2" charset="0"/>
                        </a:rPr>
                        <a:t>Pc 75%</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r>
                        <a:rPr lang="en-US" sz="1000" dirty="0">
                          <a:solidFill>
                            <a:schemeClr val="bg1"/>
                          </a:solidFill>
                          <a:latin typeface="Roboto" panose="02000000000000000000" pitchFamily="2" charset="0"/>
                          <a:ea typeface="Roboto" panose="02000000000000000000" pitchFamily="2" charset="0"/>
                        </a:rPr>
                        <a:t>Pc 95%</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latin typeface="Roboto" panose="02000000000000000000" pitchFamily="2" charset="0"/>
                          <a:ea typeface="Roboto" panose="02000000000000000000" pitchFamily="2" charset="0"/>
                        </a:rPr>
                        <a:t>Pc 99%</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r>
                        <a:rPr lang="en-US" sz="1000" dirty="0">
                          <a:solidFill>
                            <a:schemeClr val="bg1"/>
                          </a:solidFill>
                          <a:latin typeface="Roboto" panose="02000000000000000000" pitchFamily="2" charset="0"/>
                          <a:ea typeface="Roboto" panose="02000000000000000000" pitchFamily="2" charset="0"/>
                        </a:rPr>
                        <a:t>Max</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latin typeface="Roboto" panose="02000000000000000000" pitchFamily="2" charset="0"/>
                          <a:ea typeface="Roboto" panose="02000000000000000000" pitchFamily="2" charset="0"/>
                        </a:rPr>
                        <a:t>% Missing values</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latin typeface="Roboto" panose="02000000000000000000" pitchFamily="2" charset="0"/>
                          <a:ea typeface="Roboto" panose="02000000000000000000" pitchFamily="2" charset="0"/>
                        </a:rPr>
                        <a:t>% Unique values</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extLst>
                  <a:ext uri="{0D108BD9-81ED-4DB2-BD59-A6C34878D82A}">
                    <a16:rowId xmlns:a16="http://schemas.microsoft.com/office/drawing/2014/main" val="3879784119"/>
                  </a:ext>
                </a:extLst>
              </a:tr>
            </a:tbl>
          </a:graphicData>
        </a:graphic>
      </p:graphicFrame>
      <p:graphicFrame>
        <p:nvGraphicFramePr>
          <p:cNvPr id="7" name="Table 6">
            <a:extLst>
              <a:ext uri="{FF2B5EF4-FFF2-40B4-BE49-F238E27FC236}">
                <a16:creationId xmlns:a16="http://schemas.microsoft.com/office/drawing/2014/main" id="{53B432FC-6FB3-4D40-8E4D-C3E112B35849}"/>
              </a:ext>
            </a:extLst>
          </p:cNvPr>
          <p:cNvGraphicFramePr>
            <a:graphicFrameLocks noGrp="1"/>
          </p:cNvGraphicFramePr>
          <p:nvPr>
            <p:extLst>
              <p:ext uri="{D42A27DB-BD31-4B8C-83A1-F6EECF244321}">
                <p14:modId xmlns:p14="http://schemas.microsoft.com/office/powerpoint/2010/main" val="1002644906"/>
              </p:ext>
            </p:extLst>
          </p:nvPr>
        </p:nvGraphicFramePr>
        <p:xfrm>
          <a:off x="303760" y="691059"/>
          <a:ext cx="8533432" cy="1483360"/>
        </p:xfrm>
        <a:graphic>
          <a:graphicData uri="http://schemas.openxmlformats.org/drawingml/2006/table">
            <a:tbl>
              <a:tblPr firstRow="1" bandRow="1">
                <a:tableStyleId>{7C32AA2C-D27D-4419-AF1A-19E52163CEF9}</a:tableStyleId>
              </a:tblPr>
              <a:tblGrid>
                <a:gridCol w="1256321">
                  <a:extLst>
                    <a:ext uri="{9D8B030D-6E8A-4147-A177-3AD203B41FA5}">
                      <a16:colId xmlns:a16="http://schemas.microsoft.com/office/drawing/2014/main" val="3478761256"/>
                    </a:ext>
                  </a:extLst>
                </a:gridCol>
                <a:gridCol w="530952">
                  <a:extLst>
                    <a:ext uri="{9D8B030D-6E8A-4147-A177-3AD203B41FA5}">
                      <a16:colId xmlns:a16="http://schemas.microsoft.com/office/drawing/2014/main" val="3908915552"/>
                    </a:ext>
                  </a:extLst>
                </a:gridCol>
                <a:gridCol w="555833">
                  <a:extLst>
                    <a:ext uri="{9D8B030D-6E8A-4147-A177-3AD203B41FA5}">
                      <a16:colId xmlns:a16="http://schemas.microsoft.com/office/drawing/2014/main" val="1861133886"/>
                    </a:ext>
                  </a:extLst>
                </a:gridCol>
                <a:gridCol w="448116">
                  <a:extLst>
                    <a:ext uri="{9D8B030D-6E8A-4147-A177-3AD203B41FA5}">
                      <a16:colId xmlns:a16="http://schemas.microsoft.com/office/drawing/2014/main" val="2891507822"/>
                    </a:ext>
                  </a:extLst>
                </a:gridCol>
                <a:gridCol w="383564">
                  <a:extLst>
                    <a:ext uri="{9D8B030D-6E8A-4147-A177-3AD203B41FA5}">
                      <a16:colId xmlns:a16="http://schemas.microsoft.com/office/drawing/2014/main" val="3206241939"/>
                    </a:ext>
                  </a:extLst>
                </a:gridCol>
                <a:gridCol w="379686">
                  <a:extLst>
                    <a:ext uri="{9D8B030D-6E8A-4147-A177-3AD203B41FA5}">
                      <a16:colId xmlns:a16="http://schemas.microsoft.com/office/drawing/2014/main" val="1518038053"/>
                    </a:ext>
                  </a:extLst>
                </a:gridCol>
                <a:gridCol w="463379">
                  <a:extLst>
                    <a:ext uri="{9D8B030D-6E8A-4147-A177-3AD203B41FA5}">
                      <a16:colId xmlns:a16="http://schemas.microsoft.com/office/drawing/2014/main" val="2271872906"/>
                    </a:ext>
                  </a:extLst>
                </a:gridCol>
                <a:gridCol w="676977">
                  <a:extLst>
                    <a:ext uri="{9D8B030D-6E8A-4147-A177-3AD203B41FA5}">
                      <a16:colId xmlns:a16="http://schemas.microsoft.com/office/drawing/2014/main" val="2078953707"/>
                    </a:ext>
                  </a:extLst>
                </a:gridCol>
                <a:gridCol w="548126">
                  <a:extLst>
                    <a:ext uri="{9D8B030D-6E8A-4147-A177-3AD203B41FA5}">
                      <a16:colId xmlns:a16="http://schemas.microsoft.com/office/drawing/2014/main" val="1540442587"/>
                    </a:ext>
                  </a:extLst>
                </a:gridCol>
                <a:gridCol w="504740">
                  <a:extLst>
                    <a:ext uri="{9D8B030D-6E8A-4147-A177-3AD203B41FA5}">
                      <a16:colId xmlns:a16="http://schemas.microsoft.com/office/drawing/2014/main" val="1838051229"/>
                    </a:ext>
                  </a:extLst>
                </a:gridCol>
                <a:gridCol w="712519">
                  <a:extLst>
                    <a:ext uri="{9D8B030D-6E8A-4147-A177-3AD203B41FA5}">
                      <a16:colId xmlns:a16="http://schemas.microsoft.com/office/drawing/2014/main" val="1781290967"/>
                    </a:ext>
                  </a:extLst>
                </a:gridCol>
                <a:gridCol w="617517">
                  <a:extLst>
                    <a:ext uri="{9D8B030D-6E8A-4147-A177-3AD203B41FA5}">
                      <a16:colId xmlns:a16="http://schemas.microsoft.com/office/drawing/2014/main" val="1346894473"/>
                    </a:ext>
                  </a:extLst>
                </a:gridCol>
                <a:gridCol w="688769">
                  <a:extLst>
                    <a:ext uri="{9D8B030D-6E8A-4147-A177-3AD203B41FA5}">
                      <a16:colId xmlns:a16="http://schemas.microsoft.com/office/drawing/2014/main" val="3328738813"/>
                    </a:ext>
                  </a:extLst>
                </a:gridCol>
                <a:gridCol w="766933">
                  <a:extLst>
                    <a:ext uri="{9D8B030D-6E8A-4147-A177-3AD203B41FA5}">
                      <a16:colId xmlns:a16="http://schemas.microsoft.com/office/drawing/2014/main" val="983610200"/>
                    </a:ext>
                  </a:extLst>
                </a:gridCol>
              </a:tblGrid>
              <a:tr h="370840">
                <a:tc>
                  <a:txBody>
                    <a:bodyPr/>
                    <a:lstStyle/>
                    <a:p>
                      <a:r>
                        <a:rPr lang="en-IN" sz="800" b="0" i="0" u="none" strike="noStrike" cap="none" dirty="0">
                          <a:solidFill>
                            <a:schemeClr val="bg1"/>
                          </a:solidFill>
                          <a:effectLst/>
                          <a:latin typeface="Roboto" panose="02000000000000000000" pitchFamily="2" charset="0"/>
                          <a:ea typeface="Roboto" panose="02000000000000000000" pitchFamily="2" charset="0"/>
                          <a:cs typeface="Arial"/>
                          <a:sym typeface="Arial"/>
                        </a:rPr>
                        <a:t>delinq.2yrs</a:t>
                      </a:r>
                      <a:endParaRPr lang="en-IN" sz="800" b="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Int</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0.1</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2.2</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1.3</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    </a:t>
                      </a:r>
                      <a:r>
                        <a:rPr lang="en-US" sz="800" dirty="0">
                          <a:solidFill>
                            <a:schemeClr val="bg1"/>
                          </a:solidFill>
                        </a:rPr>
                        <a:t>-</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0.115</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29422539"/>
                  </a:ext>
                </a:extLst>
              </a:tr>
              <a:tr h="370840">
                <a:tc>
                  <a:txBody>
                    <a:bodyPr/>
                    <a:lstStyle/>
                    <a:p>
                      <a:r>
                        <a:rPr lang="en-IN" sz="800" b="0" i="0" u="none" strike="noStrike" cap="none" dirty="0">
                          <a:solidFill>
                            <a:schemeClr val="bg1"/>
                          </a:solidFill>
                          <a:effectLst/>
                          <a:latin typeface="Roboto" panose="02000000000000000000" pitchFamily="2" charset="0"/>
                          <a:ea typeface="Roboto" panose="02000000000000000000" pitchFamily="2" charset="0"/>
                          <a:cs typeface="Arial"/>
                          <a:sym typeface="Arial"/>
                        </a:rPr>
                        <a:t>pub.rec</a:t>
                      </a:r>
                      <a:endParaRPr lang="en-IN" sz="800" b="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Int</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0.06</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5.0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   </a:t>
                      </a:r>
                      <a:r>
                        <a:rPr lang="en-US" sz="800" dirty="0">
                          <a:solidFill>
                            <a:schemeClr val="bg1"/>
                          </a:solidFill>
                        </a:rPr>
                        <a:t> -</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0.063</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26093627"/>
                  </a:ext>
                </a:extLst>
              </a:tr>
              <a:tr h="370840">
                <a:tc>
                  <a:txBody>
                    <a:bodyPr/>
                    <a:lstStyle/>
                    <a:p>
                      <a:r>
                        <a:rPr lang="en-IN" sz="800" b="0" i="0" u="none" strike="noStrike" cap="none" dirty="0">
                          <a:solidFill>
                            <a:schemeClr val="bg1"/>
                          </a:solidFill>
                          <a:effectLst/>
                          <a:latin typeface="Roboto" panose="02000000000000000000" pitchFamily="2" charset="0"/>
                          <a:ea typeface="Roboto" panose="02000000000000000000" pitchFamily="2" charset="0"/>
                          <a:cs typeface="Arial"/>
                          <a:sym typeface="Arial"/>
                        </a:rPr>
                        <a:t>not.fully.paid</a:t>
                      </a:r>
                      <a:endParaRPr lang="en-IN" sz="800" b="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int</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0.1</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rPr>
                        <a:t>    -</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0.021</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251423890"/>
                  </a:ext>
                </a:extLst>
              </a:tr>
              <a:tr h="370840">
                <a:tc>
                  <a:txBody>
                    <a:bodyPr/>
                    <a:lstStyle/>
                    <a:p>
                      <a:r>
                        <a:rPr lang="en-IN" sz="800" dirty="0">
                          <a:solidFill>
                            <a:schemeClr val="bg1"/>
                          </a:solidFill>
                          <a:latin typeface="Roboto" panose="02000000000000000000" pitchFamily="2" charset="0"/>
                          <a:ea typeface="Roboto" panose="02000000000000000000" pitchFamily="2" charset="0"/>
                        </a:rPr>
                        <a:t>purpose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a:solidFill>
                            <a:schemeClr val="bg1"/>
                          </a:solidFill>
                          <a:latin typeface="Roboto" panose="02000000000000000000" pitchFamily="2" charset="0"/>
                          <a:ea typeface="Roboto" panose="02000000000000000000" pitchFamily="2" charset="0"/>
                        </a:rPr>
                        <a:t>int</a:t>
                      </a:r>
                      <a:endParaRPr lang="en-IN" sz="800" dirty="0">
                        <a:solidFill>
                          <a:schemeClr val="bg1"/>
                        </a:solidFill>
                        <a:latin typeface="Roboto" panose="02000000000000000000" pitchFamily="2" charset="0"/>
                        <a:ea typeface="Roboto" panose="02000000000000000000" pitchFamily="2" charset="0"/>
                      </a:endParaRPr>
                    </a:p>
                    <a:p>
                      <a:endParaRPr lang="en-IN" sz="8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rPr>
                        <a:t>0.0</a:t>
                      </a:r>
                      <a:endParaRPr lang="en-IN" sz="8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rPr>
                        <a:t>0.0</a:t>
                      </a:r>
                      <a:endParaRPr lang="en-IN" sz="8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rPr>
                        <a:t>0.0</a:t>
                      </a:r>
                      <a:endParaRPr lang="en-IN" sz="8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rPr>
                        <a:t>2.0</a:t>
                      </a:r>
                      <a:endParaRPr lang="en-IN" sz="8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rPr>
                        <a:t>3.0</a:t>
                      </a:r>
                      <a:endParaRPr lang="en-IN" sz="8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rPr>
                        <a:t>4.12</a:t>
                      </a:r>
                      <a:endParaRPr lang="en-IN" sz="8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rPr>
                        <a:t>7.0</a:t>
                      </a:r>
                      <a:endParaRPr lang="en-IN" sz="8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rPr>
                        <a:t>10.0</a:t>
                      </a:r>
                      <a:endParaRPr lang="en-IN" sz="8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rPr>
                        <a:t>14.0</a:t>
                      </a:r>
                      <a:endParaRPr lang="en-IN" sz="8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rPr>
                        <a:t>17.0</a:t>
                      </a:r>
                      <a:endParaRPr lang="en-IN" sz="8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rPr>
                        <a:t>    -</a:t>
                      </a:r>
                      <a:endParaRPr lang="en-IN" sz="8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0.073</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38338"/>
                  </a:ext>
                </a:extLst>
              </a:tr>
            </a:tbl>
          </a:graphicData>
        </a:graphic>
      </p:graphicFrame>
      <p:sp>
        <p:nvSpPr>
          <p:cNvPr id="2" name="TextBox 1"/>
          <p:cNvSpPr txBox="1"/>
          <p:nvPr/>
        </p:nvSpPr>
        <p:spPr>
          <a:xfrm>
            <a:off x="128694" y="3176473"/>
            <a:ext cx="7396480" cy="1815882"/>
          </a:xfrm>
          <a:prstGeom prst="rect">
            <a:avLst/>
          </a:prstGeom>
          <a:noFill/>
        </p:spPr>
        <p:txBody>
          <a:bodyPr wrap="square" rtlCol="0">
            <a:spAutoFit/>
          </a:bodyPr>
          <a:lstStyle/>
          <a:p>
            <a:pPr marL="285750" indent="-285750">
              <a:buClr>
                <a:schemeClr val="bg1"/>
              </a:buClr>
              <a:buFont typeface="Wingdings" panose="05000000000000000000" pitchFamily="2" charset="2"/>
              <a:buChar char="Ø"/>
            </a:pPr>
            <a:r>
              <a:rPr lang="en-US" dirty="0">
                <a:solidFill>
                  <a:schemeClr val="bg1"/>
                </a:solidFill>
              </a:rPr>
              <a:t>From the data we have 14 variables from those there is only one object variable(Purpose).</a:t>
            </a:r>
          </a:p>
          <a:p>
            <a:pPr marL="285750" indent="-285750">
              <a:buClr>
                <a:schemeClr val="bg1"/>
              </a:buClr>
              <a:buFont typeface="Wingdings" panose="05000000000000000000" pitchFamily="2" charset="2"/>
              <a:buChar char="Ø"/>
            </a:pPr>
            <a:r>
              <a:rPr lang="en-US" dirty="0">
                <a:solidFill>
                  <a:schemeClr val="bg1"/>
                </a:solidFill>
              </a:rPr>
              <a:t>Remaining 13 variables are integers and float type data types.</a:t>
            </a:r>
          </a:p>
          <a:p>
            <a:pPr marL="285750" indent="-285750">
              <a:buClr>
                <a:schemeClr val="bg1"/>
              </a:buClr>
              <a:buFont typeface="Wingdings" panose="05000000000000000000" pitchFamily="2" charset="2"/>
              <a:buChar char="Ø"/>
            </a:pPr>
            <a:r>
              <a:rPr lang="en-US" dirty="0">
                <a:solidFill>
                  <a:schemeClr val="bg1"/>
                </a:solidFill>
              </a:rPr>
              <a:t>Revolving balance has high number of unique variables in the data.</a:t>
            </a:r>
          </a:p>
          <a:p>
            <a:pPr marL="285750" indent="-285750">
              <a:buClr>
                <a:schemeClr val="bg1"/>
              </a:buClr>
              <a:buFont typeface="Wingdings" panose="05000000000000000000" pitchFamily="2" charset="2"/>
              <a:buChar char="Ø"/>
            </a:pPr>
            <a:r>
              <a:rPr lang="en-US" dirty="0">
                <a:solidFill>
                  <a:schemeClr val="bg1"/>
                </a:solidFill>
              </a:rPr>
              <a:t>Credit policy , enquiry , delinquency , target has discrete variables in the data compared to remaining variables.</a:t>
            </a:r>
          </a:p>
          <a:p>
            <a:pPr marL="285750" indent="-285750">
              <a:buClr>
                <a:schemeClr val="bg1"/>
              </a:buClr>
              <a:buFont typeface="Wingdings" panose="05000000000000000000" pitchFamily="2" charset="2"/>
              <a:buChar char="Ø"/>
            </a:pPr>
            <a:r>
              <a:rPr lang="en-US" dirty="0">
                <a:solidFill>
                  <a:schemeClr val="bg1"/>
                </a:solidFill>
              </a:rPr>
              <a:t>This is all about variable understanding from the raw data. </a:t>
            </a:r>
          </a:p>
          <a:p>
            <a:pPr marL="285750" indent="-285750">
              <a:buClr>
                <a:schemeClr val="bg1"/>
              </a:buClr>
              <a:buFont typeface="Wingdings" panose="05000000000000000000" pitchFamily="2" charset="2"/>
              <a:buChar char="Ø"/>
            </a:pPr>
            <a:r>
              <a:rPr lang="en-US" dirty="0">
                <a:solidFill>
                  <a:schemeClr val="bg1"/>
                </a:solidFill>
              </a:rPr>
              <a:t>There are no dummy values in the data</a:t>
            </a:r>
            <a:endParaRPr lang="en-IN" dirty="0">
              <a:solidFill>
                <a:schemeClr val="bg1"/>
              </a:solidFill>
            </a:endParaRPr>
          </a:p>
        </p:txBody>
      </p:sp>
      <p:sp>
        <p:nvSpPr>
          <p:cNvPr id="3" name="Title 2"/>
          <p:cNvSpPr>
            <a:spLocks noGrp="1"/>
          </p:cNvSpPr>
          <p:nvPr>
            <p:ph type="title"/>
          </p:nvPr>
        </p:nvSpPr>
        <p:spPr>
          <a:xfrm>
            <a:off x="128694" y="2571749"/>
            <a:ext cx="8520600" cy="841800"/>
          </a:xfrm>
        </p:spPr>
        <p:txBody>
          <a:bodyPr>
            <a:normAutofit/>
          </a:bodyPr>
          <a:lstStyle/>
          <a:p>
            <a:pPr algn="l"/>
            <a:r>
              <a:rPr lang="en-US" sz="1800" u="sng" dirty="0">
                <a:solidFill>
                  <a:schemeClr val="bg1"/>
                </a:solidFill>
              </a:rPr>
              <a:t>Variable understanding :</a:t>
            </a:r>
            <a:endParaRPr lang="en-IN" sz="1800" u="sng" dirty="0">
              <a:solidFill>
                <a:schemeClr val="bg1"/>
              </a:solidFill>
            </a:endParaRPr>
          </a:p>
        </p:txBody>
      </p:sp>
    </p:spTree>
    <p:extLst>
      <p:ext uri="{BB962C8B-B14F-4D97-AF65-F5344CB8AC3E}">
        <p14:creationId xmlns:p14="http://schemas.microsoft.com/office/powerpoint/2010/main" val="4020826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0FE5C03C-8F3B-4E23-B0BD-B5A3150436FE}"/>
              </a:ext>
            </a:extLst>
          </p:cNvPr>
          <p:cNvPicPr preferRelativeResize="0"/>
          <p:nvPr/>
        </p:nvPicPr>
        <p:blipFill rotWithShape="1">
          <a:blip r:embed="rId2"/>
          <a:srcRect/>
          <a:stretch/>
        </p:blipFill>
        <p:spPr>
          <a:xfrm>
            <a:off x="-6087" y="0"/>
            <a:ext cx="9143998" cy="514349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27" y="759334"/>
            <a:ext cx="2690573" cy="2213723"/>
          </a:xfrm>
          <a:prstGeom prst="rect">
            <a:avLst/>
          </a:prstGeom>
        </p:spPr>
      </p:pic>
      <p:sp>
        <p:nvSpPr>
          <p:cNvPr id="5" name="Text Placeholder 4"/>
          <p:cNvSpPr>
            <a:spLocks noGrp="1"/>
          </p:cNvSpPr>
          <p:nvPr>
            <p:ph type="body" idx="1"/>
          </p:nvPr>
        </p:nvSpPr>
        <p:spPr>
          <a:xfrm>
            <a:off x="1113469" y="-78778"/>
            <a:ext cx="5998800" cy="609115"/>
          </a:xfrm>
        </p:spPr>
        <p:txBody>
          <a:bodyPr/>
          <a:lstStyle/>
          <a:p>
            <a:pPr marL="0" lvl="0" indent="0" algn="ctr">
              <a:lnSpc>
                <a:spcPct val="139996"/>
              </a:lnSpc>
            </a:pPr>
            <a:r>
              <a:rPr lang="en-US" b="1" dirty="0" err="1">
                <a:solidFill>
                  <a:srgbClr val="FFFFFF"/>
                </a:solidFill>
                <a:latin typeface="Roboto" panose="02000000000000000000" pitchFamily="2" charset="0"/>
                <a:ea typeface="Roboto" panose="02000000000000000000" pitchFamily="2" charset="0"/>
                <a:cs typeface="Montserrat"/>
                <a:sym typeface="Montserrat"/>
              </a:rPr>
              <a:t>Univariante</a:t>
            </a:r>
            <a:r>
              <a:rPr lang="en-US" b="1" dirty="0">
                <a:solidFill>
                  <a:srgbClr val="FFFFFF"/>
                </a:solidFill>
                <a:latin typeface="Roboto" panose="02000000000000000000" pitchFamily="2" charset="0"/>
                <a:ea typeface="Roboto" panose="02000000000000000000" pitchFamily="2" charset="0"/>
                <a:cs typeface="Montserrat"/>
                <a:sym typeface="Montserrat"/>
              </a:rPr>
              <a:t> distributions</a:t>
            </a:r>
            <a:endParaRPr lang="en-US" b="1" dirty="0">
              <a:latin typeface="Roboto" panose="02000000000000000000" pitchFamily="2" charset="0"/>
              <a:ea typeface="Roboto" panose="02000000000000000000" pitchFamily="2" charset="0"/>
            </a:endParaRPr>
          </a:p>
        </p:txBody>
      </p:sp>
      <p:sp>
        <p:nvSpPr>
          <p:cNvPr id="6" name="TextBox 5"/>
          <p:cNvSpPr txBox="1"/>
          <p:nvPr/>
        </p:nvSpPr>
        <p:spPr>
          <a:xfrm>
            <a:off x="185928" y="451557"/>
            <a:ext cx="2118250" cy="307777"/>
          </a:xfrm>
          <a:prstGeom prst="rect">
            <a:avLst/>
          </a:prstGeom>
          <a:noFill/>
        </p:spPr>
        <p:txBody>
          <a:bodyPr wrap="square" rtlCol="0">
            <a:spAutoFit/>
          </a:bodyPr>
          <a:lstStyle/>
          <a:p>
            <a:r>
              <a:rPr lang="en-US" dirty="0">
                <a:solidFill>
                  <a:schemeClr val="bg1"/>
                </a:solidFill>
              </a:rPr>
              <a:t>Credit Policy :</a:t>
            </a:r>
            <a:endParaRPr lang="en-IN" dirty="0">
              <a:solidFill>
                <a:schemeClr val="bg1"/>
              </a:solidFill>
            </a:endParaRPr>
          </a:p>
        </p:txBody>
      </p:sp>
      <p:sp>
        <p:nvSpPr>
          <p:cNvPr id="7" name="TextBox 6"/>
          <p:cNvSpPr txBox="1"/>
          <p:nvPr/>
        </p:nvSpPr>
        <p:spPr>
          <a:xfrm>
            <a:off x="141597" y="2973057"/>
            <a:ext cx="1782751" cy="307777"/>
          </a:xfrm>
          <a:prstGeom prst="rect">
            <a:avLst/>
          </a:prstGeom>
          <a:noFill/>
        </p:spPr>
        <p:txBody>
          <a:bodyPr wrap="square" rtlCol="0">
            <a:spAutoFit/>
          </a:bodyPr>
          <a:lstStyle/>
          <a:p>
            <a:r>
              <a:rPr lang="en-US" dirty="0">
                <a:solidFill>
                  <a:schemeClr val="bg1"/>
                </a:solidFill>
              </a:rPr>
              <a:t>Key Findings :</a:t>
            </a:r>
            <a:endParaRPr lang="en-IN" dirty="0">
              <a:solidFill>
                <a:schemeClr val="bg1"/>
              </a:solidFil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9455" y="759334"/>
            <a:ext cx="2749287" cy="2213723"/>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0376" y="978057"/>
            <a:ext cx="3225900" cy="2064799"/>
          </a:xfrm>
          <a:prstGeom prst="rect">
            <a:avLst/>
          </a:prstGeom>
        </p:spPr>
      </p:pic>
      <p:sp>
        <p:nvSpPr>
          <p:cNvPr id="11" name="TextBox 10"/>
          <p:cNvSpPr txBox="1"/>
          <p:nvPr/>
        </p:nvSpPr>
        <p:spPr>
          <a:xfrm>
            <a:off x="52627" y="3420777"/>
            <a:ext cx="2815563" cy="1600438"/>
          </a:xfrm>
          <a:prstGeom prst="rect">
            <a:avLst/>
          </a:prstGeom>
          <a:noFill/>
        </p:spPr>
        <p:txBody>
          <a:bodyPr wrap="square" rtlCol="0">
            <a:spAutoFit/>
          </a:bodyPr>
          <a:lstStyle/>
          <a:p>
            <a:pPr marL="285750" indent="-285750">
              <a:buClr>
                <a:schemeClr val="bg1"/>
              </a:buClr>
              <a:buFont typeface="Courier New" panose="02070309020205020404" pitchFamily="49" charset="0"/>
              <a:buChar char="o"/>
            </a:pPr>
            <a:r>
              <a:rPr lang="en-US" dirty="0">
                <a:solidFill>
                  <a:schemeClr val="bg1"/>
                </a:solidFill>
              </a:rPr>
              <a:t>The customers who meet the credit under writing will be high compared to others.</a:t>
            </a:r>
          </a:p>
          <a:p>
            <a:pPr marL="285750" indent="-285750">
              <a:buClr>
                <a:schemeClr val="bg1"/>
              </a:buClr>
              <a:buFont typeface="Courier New" panose="02070309020205020404" pitchFamily="49" charset="0"/>
              <a:buChar char="o"/>
            </a:pPr>
            <a:r>
              <a:rPr lang="en-US" dirty="0">
                <a:solidFill>
                  <a:schemeClr val="bg1"/>
                </a:solidFill>
              </a:rPr>
              <a:t>The customers who didn’t meet the credit under writing will be assumed as risky guys.   </a:t>
            </a:r>
            <a:endParaRPr lang="en-IN" dirty="0">
              <a:solidFill>
                <a:schemeClr val="bg1"/>
              </a:solidFill>
            </a:endParaRPr>
          </a:p>
        </p:txBody>
      </p:sp>
      <p:sp>
        <p:nvSpPr>
          <p:cNvPr id="12" name="TextBox 11"/>
          <p:cNvSpPr txBox="1"/>
          <p:nvPr/>
        </p:nvSpPr>
        <p:spPr>
          <a:xfrm>
            <a:off x="3004776" y="451556"/>
            <a:ext cx="1203850" cy="307777"/>
          </a:xfrm>
          <a:prstGeom prst="rect">
            <a:avLst/>
          </a:prstGeom>
          <a:noFill/>
        </p:spPr>
        <p:txBody>
          <a:bodyPr wrap="square" rtlCol="0">
            <a:spAutoFit/>
          </a:bodyPr>
          <a:lstStyle/>
          <a:p>
            <a:r>
              <a:rPr lang="en-US" dirty="0">
                <a:solidFill>
                  <a:schemeClr val="bg1"/>
                </a:solidFill>
              </a:rPr>
              <a:t>Purpose :</a:t>
            </a:r>
            <a:endParaRPr lang="en-IN" dirty="0">
              <a:solidFill>
                <a:schemeClr val="bg1"/>
              </a:solidFill>
            </a:endParaRPr>
          </a:p>
        </p:txBody>
      </p:sp>
      <p:sp>
        <p:nvSpPr>
          <p:cNvPr id="13" name="TextBox 12"/>
          <p:cNvSpPr txBox="1"/>
          <p:nvPr/>
        </p:nvSpPr>
        <p:spPr>
          <a:xfrm>
            <a:off x="3059455" y="2973056"/>
            <a:ext cx="1459918" cy="307777"/>
          </a:xfrm>
          <a:prstGeom prst="rect">
            <a:avLst/>
          </a:prstGeom>
          <a:noFill/>
        </p:spPr>
        <p:txBody>
          <a:bodyPr wrap="square" rtlCol="0">
            <a:spAutoFit/>
          </a:bodyPr>
          <a:lstStyle/>
          <a:p>
            <a:r>
              <a:rPr lang="en-US" dirty="0">
                <a:solidFill>
                  <a:schemeClr val="bg1"/>
                </a:solidFill>
              </a:rPr>
              <a:t>Key Findings :</a:t>
            </a:r>
            <a:endParaRPr lang="en-IN" dirty="0">
              <a:solidFill>
                <a:schemeClr val="bg1"/>
              </a:solidFill>
            </a:endParaRPr>
          </a:p>
        </p:txBody>
      </p:sp>
      <p:sp>
        <p:nvSpPr>
          <p:cNvPr id="14" name="TextBox 13"/>
          <p:cNvSpPr txBox="1"/>
          <p:nvPr/>
        </p:nvSpPr>
        <p:spPr>
          <a:xfrm>
            <a:off x="3059455" y="3420777"/>
            <a:ext cx="2913748" cy="1169551"/>
          </a:xfrm>
          <a:prstGeom prst="rect">
            <a:avLst/>
          </a:prstGeom>
          <a:noFill/>
        </p:spPr>
        <p:txBody>
          <a:bodyPr wrap="square" rtlCol="0">
            <a:spAutoFit/>
          </a:bodyPr>
          <a:lstStyle/>
          <a:p>
            <a:pPr marL="285750" indent="-285750">
              <a:buClr>
                <a:schemeClr val="bg1"/>
              </a:buClr>
              <a:buFont typeface="Courier New" panose="02070309020205020404" pitchFamily="49" charset="0"/>
              <a:buChar char="o"/>
            </a:pPr>
            <a:r>
              <a:rPr lang="en-US" dirty="0">
                <a:solidFill>
                  <a:schemeClr val="bg1"/>
                </a:solidFill>
              </a:rPr>
              <a:t>From this pie chart we interpreted that they mostly take loans on the purpose of </a:t>
            </a:r>
            <a:r>
              <a:rPr lang="en-US" dirty="0" err="1">
                <a:solidFill>
                  <a:schemeClr val="bg1"/>
                </a:solidFill>
              </a:rPr>
              <a:t>debt_consolidation</a:t>
            </a:r>
            <a:r>
              <a:rPr lang="en-US" dirty="0">
                <a:solidFill>
                  <a:schemeClr val="bg1"/>
                </a:solidFill>
              </a:rPr>
              <a:t>.</a:t>
            </a:r>
          </a:p>
          <a:p>
            <a:pPr marL="285750" indent="-285750">
              <a:buClr>
                <a:schemeClr val="bg1"/>
              </a:buClr>
              <a:buFont typeface="Courier New" panose="02070309020205020404" pitchFamily="49" charset="0"/>
              <a:buChar char="o"/>
            </a:pPr>
            <a:endParaRPr lang="en-IN" dirty="0"/>
          </a:p>
        </p:txBody>
      </p:sp>
      <p:sp>
        <p:nvSpPr>
          <p:cNvPr id="15" name="TextBox 14"/>
          <p:cNvSpPr txBox="1"/>
          <p:nvPr/>
        </p:nvSpPr>
        <p:spPr>
          <a:xfrm flipH="1">
            <a:off x="6380735" y="530338"/>
            <a:ext cx="1559415" cy="307777"/>
          </a:xfrm>
          <a:prstGeom prst="rect">
            <a:avLst/>
          </a:prstGeom>
          <a:noFill/>
        </p:spPr>
        <p:txBody>
          <a:bodyPr wrap="square" rtlCol="0">
            <a:spAutoFit/>
          </a:bodyPr>
          <a:lstStyle/>
          <a:p>
            <a:r>
              <a:rPr lang="en-US" dirty="0">
                <a:solidFill>
                  <a:schemeClr val="bg1"/>
                </a:solidFill>
              </a:rPr>
              <a:t>Interest rate :</a:t>
            </a:r>
            <a:endParaRPr lang="en-IN" dirty="0">
              <a:solidFill>
                <a:schemeClr val="bg1"/>
              </a:solidFill>
            </a:endParaRPr>
          </a:p>
        </p:txBody>
      </p:sp>
      <p:sp>
        <p:nvSpPr>
          <p:cNvPr id="16" name="TextBox 15"/>
          <p:cNvSpPr txBox="1"/>
          <p:nvPr/>
        </p:nvSpPr>
        <p:spPr>
          <a:xfrm>
            <a:off x="6200487" y="2973055"/>
            <a:ext cx="1486723" cy="307777"/>
          </a:xfrm>
          <a:prstGeom prst="rect">
            <a:avLst/>
          </a:prstGeom>
          <a:noFill/>
        </p:spPr>
        <p:txBody>
          <a:bodyPr wrap="square" rtlCol="0">
            <a:spAutoFit/>
          </a:bodyPr>
          <a:lstStyle/>
          <a:p>
            <a:r>
              <a:rPr lang="en-US" dirty="0">
                <a:solidFill>
                  <a:schemeClr val="bg1"/>
                </a:solidFill>
              </a:rPr>
              <a:t>Key Findings :</a:t>
            </a:r>
            <a:endParaRPr lang="en-IN" dirty="0">
              <a:solidFill>
                <a:schemeClr val="bg1"/>
              </a:solidFill>
            </a:endParaRPr>
          </a:p>
        </p:txBody>
      </p:sp>
      <p:sp>
        <p:nvSpPr>
          <p:cNvPr id="17" name="TextBox 16"/>
          <p:cNvSpPr txBox="1"/>
          <p:nvPr/>
        </p:nvSpPr>
        <p:spPr>
          <a:xfrm>
            <a:off x="6058722" y="3479983"/>
            <a:ext cx="2894504" cy="954107"/>
          </a:xfrm>
          <a:prstGeom prst="rect">
            <a:avLst/>
          </a:prstGeom>
          <a:noFill/>
        </p:spPr>
        <p:txBody>
          <a:bodyPr wrap="square" rtlCol="0">
            <a:spAutoFit/>
          </a:bodyPr>
          <a:lstStyle/>
          <a:p>
            <a:pPr marL="285750" indent="-285750">
              <a:buClr>
                <a:schemeClr val="bg1"/>
              </a:buClr>
              <a:buFont typeface="Courier New" panose="02070309020205020404" pitchFamily="49" charset="0"/>
              <a:buChar char="o"/>
            </a:pPr>
            <a:r>
              <a:rPr lang="en-US" dirty="0">
                <a:solidFill>
                  <a:schemeClr val="bg1"/>
                </a:solidFill>
              </a:rPr>
              <a:t>Most of the loan takers have an average rate of 0.13.</a:t>
            </a:r>
          </a:p>
          <a:p>
            <a:pPr marL="285750" indent="-285750">
              <a:buClr>
                <a:schemeClr val="bg1"/>
              </a:buClr>
              <a:buFont typeface="Courier New" panose="02070309020205020404" pitchFamily="49" charset="0"/>
              <a:buChar char="o"/>
            </a:pPr>
            <a:r>
              <a:rPr lang="en-US" dirty="0">
                <a:solidFill>
                  <a:schemeClr val="bg1"/>
                </a:solidFill>
              </a:rPr>
              <a:t>Most of the members interest rate is 0.10 to 0.16.</a:t>
            </a:r>
          </a:p>
        </p:txBody>
      </p:sp>
    </p:spTree>
    <p:extLst>
      <p:ext uri="{BB962C8B-B14F-4D97-AF65-F5344CB8AC3E}">
        <p14:creationId xmlns:p14="http://schemas.microsoft.com/office/powerpoint/2010/main" val="349206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84AD18AC-867B-4B9C-B115-79167534BB1D}"/>
              </a:ext>
            </a:extLst>
          </p:cNvPr>
          <p:cNvPicPr preferRelativeResize="0"/>
          <p:nvPr/>
        </p:nvPicPr>
        <p:blipFill rotWithShape="1">
          <a:blip r:embed="rId2">
            <a:alphaModFix/>
          </a:blip>
          <a:srcRect/>
          <a:stretch/>
        </p:blipFill>
        <p:spPr>
          <a:xfrm>
            <a:off x="0" y="1"/>
            <a:ext cx="9143998" cy="5143499"/>
          </a:xfrm>
          <a:prstGeom prst="rect">
            <a:avLst/>
          </a:prstGeom>
          <a:noFill/>
          <a:ln>
            <a:noFill/>
          </a:ln>
        </p:spPr>
      </p:pic>
      <p:sp>
        <p:nvSpPr>
          <p:cNvPr id="6" name="TextBox 5">
            <a:extLst>
              <a:ext uri="{FF2B5EF4-FFF2-40B4-BE49-F238E27FC236}">
                <a16:creationId xmlns:a16="http://schemas.microsoft.com/office/drawing/2014/main" id="{5992D76E-B58C-41DD-A3DE-8C356700825C}"/>
              </a:ext>
            </a:extLst>
          </p:cNvPr>
          <p:cNvSpPr txBox="1"/>
          <p:nvPr/>
        </p:nvSpPr>
        <p:spPr>
          <a:xfrm>
            <a:off x="2323684" y="82089"/>
            <a:ext cx="4572000" cy="479618"/>
          </a:xfrm>
          <a:prstGeom prst="rect">
            <a:avLst/>
          </a:prstGeom>
          <a:noFill/>
        </p:spPr>
        <p:txBody>
          <a:bodyPr wrap="square">
            <a:spAutoFit/>
          </a:bodyPr>
          <a:lstStyle/>
          <a:p>
            <a:pPr marL="0" marR="0" lvl="0" indent="0" algn="ctr" rtl="0">
              <a:lnSpc>
                <a:spcPct val="139996"/>
              </a:lnSpc>
              <a:spcBef>
                <a:spcPts val="0"/>
              </a:spcBef>
              <a:spcAft>
                <a:spcPts val="0"/>
              </a:spcAft>
              <a:buNone/>
            </a:pPr>
            <a:r>
              <a:rPr lang="en-US" sz="2000" b="1" i="0" u="none" strike="noStrike" cap="none" dirty="0">
                <a:solidFill>
                  <a:srgbClr val="FFFFFF"/>
                </a:solidFill>
                <a:latin typeface="Roboto" panose="02000000000000000000" pitchFamily="2" charset="0"/>
                <a:ea typeface="Roboto" panose="02000000000000000000" pitchFamily="2" charset="0"/>
                <a:cs typeface="Montserrat"/>
                <a:sym typeface="Montserrat"/>
              </a:rPr>
              <a:t>Univariate distributions</a:t>
            </a:r>
            <a:endParaRPr lang="en-US" sz="2000" b="1" dirty="0">
              <a:latin typeface="Roboto" panose="02000000000000000000" pitchFamily="2" charset="0"/>
              <a:ea typeface="Roboto" panose="02000000000000000000" pitchFamily="2" charset="0"/>
            </a:endParaRPr>
          </a:p>
        </p:txBody>
      </p:sp>
      <p:sp>
        <p:nvSpPr>
          <p:cNvPr id="11" name="TextBox 10">
            <a:extLst>
              <a:ext uri="{FF2B5EF4-FFF2-40B4-BE49-F238E27FC236}">
                <a16:creationId xmlns:a16="http://schemas.microsoft.com/office/drawing/2014/main" id="{BEDCAF19-0B0E-4955-B9AA-8258D24BA0EC}"/>
              </a:ext>
            </a:extLst>
          </p:cNvPr>
          <p:cNvSpPr txBox="1"/>
          <p:nvPr/>
        </p:nvSpPr>
        <p:spPr>
          <a:xfrm>
            <a:off x="-1298448" y="2952987"/>
            <a:ext cx="4572000" cy="363754"/>
          </a:xfrm>
          <a:prstGeom prst="rect">
            <a:avLst/>
          </a:prstGeom>
          <a:noFill/>
        </p:spPr>
        <p:txBody>
          <a:bodyPr wrap="square">
            <a:spAutoFit/>
          </a:bodyPr>
          <a:lstStyle/>
          <a:p>
            <a:pPr marL="0" marR="0" lvl="0" indent="0" algn="ctr" rtl="0">
              <a:lnSpc>
                <a:spcPct val="140019"/>
              </a:lnSpc>
              <a:spcBef>
                <a:spcPts val="0"/>
              </a:spcBef>
              <a:spcAft>
                <a:spcPts val="0"/>
              </a:spcAft>
              <a:buNone/>
            </a:pPr>
            <a:r>
              <a:rPr lang="en-US" sz="1400" b="0" i="0" u="none" strike="noStrike" cap="none" dirty="0">
                <a:solidFill>
                  <a:srgbClr val="FFFFFF"/>
                </a:solidFill>
                <a:latin typeface="Roboto" panose="02000000000000000000" pitchFamily="2" charset="0"/>
                <a:ea typeface="Roboto" panose="02000000000000000000" pitchFamily="2" charset="0"/>
                <a:cs typeface="Open Sans Light"/>
                <a:sym typeface="Open Sans Light"/>
              </a:rPr>
              <a:t>Key Findings</a:t>
            </a:r>
            <a:endParaRPr lang="en-US" dirty="0">
              <a:latin typeface="Roboto" panose="02000000000000000000" pitchFamily="2" charset="0"/>
              <a:ea typeface="Roboto" panose="02000000000000000000" pitchFamily="2" charset="0"/>
            </a:endParaRPr>
          </a:p>
        </p:txBody>
      </p:sp>
      <p:sp>
        <p:nvSpPr>
          <p:cNvPr id="13" name="TextBox 12">
            <a:extLst>
              <a:ext uri="{FF2B5EF4-FFF2-40B4-BE49-F238E27FC236}">
                <a16:creationId xmlns:a16="http://schemas.microsoft.com/office/drawing/2014/main" id="{43005DFE-7FA1-4B8B-B5A6-247A4AE6BA17}"/>
              </a:ext>
            </a:extLst>
          </p:cNvPr>
          <p:cNvSpPr txBox="1"/>
          <p:nvPr/>
        </p:nvSpPr>
        <p:spPr>
          <a:xfrm>
            <a:off x="-158496" y="3352494"/>
            <a:ext cx="2804160" cy="1277273"/>
          </a:xfrm>
          <a:prstGeom prst="rect">
            <a:avLst/>
          </a:prstGeom>
          <a:noFill/>
        </p:spPr>
        <p:txBody>
          <a:bodyPr wrap="square">
            <a:spAutoFit/>
          </a:bodyPr>
          <a:lstStyle/>
          <a:p>
            <a:pPr marL="597144" marR="0" lvl="1" indent="-298572" algn="just" rtl="0">
              <a:lnSpc>
                <a:spcPct val="140036"/>
              </a:lnSpc>
              <a:spcBef>
                <a:spcPts val="0"/>
              </a:spcBef>
              <a:spcAft>
                <a:spcPts val="0"/>
              </a:spcAft>
              <a:buClr>
                <a:srgbClr val="FFFFFF"/>
              </a:buClr>
              <a:buSzPts val="2765"/>
              <a:buFont typeface="Arial"/>
              <a:buChar char="•"/>
            </a:pPr>
            <a:r>
              <a:rPr lang="en-US" sz="1100" dirty="0">
                <a:solidFill>
                  <a:srgbClr val="FFFFFF"/>
                </a:solidFill>
                <a:latin typeface="Roboto" panose="02000000000000000000" pitchFamily="2" charset="0"/>
                <a:ea typeface="Roboto" panose="02000000000000000000" pitchFamily="2" charset="0"/>
                <a:cs typeface="Open Sans Light"/>
                <a:sym typeface="Open Sans Light"/>
              </a:rPr>
              <a:t>All customers have credit score of 650 to above 800.</a:t>
            </a:r>
            <a:endParaRPr lang="en-US" sz="1100" dirty="0">
              <a:latin typeface="Roboto" panose="02000000000000000000" pitchFamily="2" charset="0"/>
              <a:ea typeface="Roboto" panose="02000000000000000000" pitchFamily="2" charset="0"/>
            </a:endParaRPr>
          </a:p>
          <a:p>
            <a:pPr marL="597144" marR="0" lvl="1" indent="-298572" algn="just" rtl="0">
              <a:lnSpc>
                <a:spcPct val="140036"/>
              </a:lnSpc>
              <a:spcBef>
                <a:spcPts val="0"/>
              </a:spcBef>
              <a:spcAft>
                <a:spcPts val="0"/>
              </a:spcAft>
              <a:buClr>
                <a:srgbClr val="FFFFFF"/>
              </a:buClr>
              <a:buSzPts val="2765"/>
              <a:buFont typeface="Arial"/>
              <a:buChar char="•"/>
            </a:pPr>
            <a:r>
              <a:rPr lang="en-US" sz="1100" dirty="0">
                <a:solidFill>
                  <a:srgbClr val="FFFFFF"/>
                </a:solidFill>
                <a:latin typeface="Roboto" panose="02000000000000000000" pitchFamily="2" charset="0"/>
                <a:ea typeface="Roboto" panose="02000000000000000000" pitchFamily="2" charset="0"/>
                <a:cs typeface="Open Sans Light"/>
                <a:sym typeface="Open Sans Light"/>
              </a:rPr>
              <a:t>No customers have below 650.</a:t>
            </a:r>
          </a:p>
          <a:p>
            <a:pPr marL="597144" marR="0" lvl="1" indent="-298572" algn="just" rtl="0">
              <a:lnSpc>
                <a:spcPct val="140036"/>
              </a:lnSpc>
              <a:spcBef>
                <a:spcPts val="0"/>
              </a:spcBef>
              <a:spcAft>
                <a:spcPts val="0"/>
              </a:spcAft>
              <a:buClr>
                <a:srgbClr val="FFFFFF"/>
              </a:buClr>
              <a:buSzPts val="2765"/>
              <a:buFont typeface="Arial"/>
              <a:buChar char="•"/>
            </a:pPr>
            <a:r>
              <a:rPr lang="en-US" sz="1100" dirty="0">
                <a:solidFill>
                  <a:srgbClr val="FFFFFF"/>
                </a:solidFill>
                <a:latin typeface="Roboto" panose="02000000000000000000" pitchFamily="2" charset="0"/>
                <a:ea typeface="Roboto" panose="02000000000000000000" pitchFamily="2" charset="0"/>
                <a:cs typeface="Open Sans Light"/>
                <a:sym typeface="Open Sans Light"/>
              </a:rPr>
              <a:t>Below 650 will be the bad credit score.</a:t>
            </a:r>
            <a:endParaRPr lang="en-US" sz="1100" dirty="0">
              <a:latin typeface="Roboto" panose="02000000000000000000" pitchFamily="2" charset="0"/>
              <a:ea typeface="Roboto" panose="02000000000000000000" pitchFamily="2" charset="0"/>
            </a:endParaRPr>
          </a:p>
        </p:txBody>
      </p:sp>
      <p:sp>
        <p:nvSpPr>
          <p:cNvPr id="15" name="TextBox 14">
            <a:extLst>
              <a:ext uri="{FF2B5EF4-FFF2-40B4-BE49-F238E27FC236}">
                <a16:creationId xmlns:a16="http://schemas.microsoft.com/office/drawing/2014/main" id="{831869E7-ED49-4B82-AE23-5A9391656F0B}"/>
              </a:ext>
            </a:extLst>
          </p:cNvPr>
          <p:cNvSpPr txBox="1"/>
          <p:nvPr/>
        </p:nvSpPr>
        <p:spPr>
          <a:xfrm>
            <a:off x="2645664" y="3356456"/>
            <a:ext cx="3011424" cy="1514261"/>
          </a:xfrm>
          <a:prstGeom prst="rect">
            <a:avLst/>
          </a:prstGeom>
          <a:noFill/>
        </p:spPr>
        <p:txBody>
          <a:bodyPr wrap="square">
            <a:spAutoFit/>
          </a:bodyPr>
          <a:lstStyle/>
          <a:p>
            <a:pPr marL="559585" marR="0" lvl="1" indent="-279791" algn="just" rtl="0">
              <a:lnSpc>
                <a:spcPct val="140023"/>
              </a:lnSpc>
              <a:spcBef>
                <a:spcPts val="0"/>
              </a:spcBef>
              <a:spcAft>
                <a:spcPts val="0"/>
              </a:spcAft>
              <a:buClr>
                <a:srgbClr val="FFFFFF"/>
              </a:buClr>
              <a:buSzPts val="2591"/>
              <a:buFont typeface="Arial"/>
              <a:buChar char="•"/>
            </a:pPr>
            <a:r>
              <a:rPr lang="en-US" sz="1100" dirty="0">
                <a:solidFill>
                  <a:schemeClr val="bg1"/>
                </a:solidFill>
                <a:latin typeface="Roboto" panose="02000000000000000000" pitchFamily="2" charset="0"/>
                <a:ea typeface="Roboto" panose="02000000000000000000" pitchFamily="2" charset="0"/>
              </a:rPr>
              <a:t>From the </a:t>
            </a:r>
            <a:r>
              <a:rPr lang="en-US" sz="1100" dirty="0" err="1">
                <a:solidFill>
                  <a:schemeClr val="bg1"/>
                </a:solidFill>
                <a:latin typeface="Roboto" panose="02000000000000000000" pitchFamily="2" charset="0"/>
                <a:ea typeface="Roboto" panose="02000000000000000000" pitchFamily="2" charset="0"/>
              </a:rPr>
              <a:t>kde</a:t>
            </a:r>
            <a:r>
              <a:rPr lang="en-US" sz="1100" dirty="0">
                <a:solidFill>
                  <a:schemeClr val="bg1"/>
                </a:solidFill>
                <a:latin typeface="Roboto" panose="02000000000000000000" pitchFamily="2" charset="0"/>
                <a:ea typeface="Roboto" panose="02000000000000000000" pitchFamily="2" charset="0"/>
              </a:rPr>
              <a:t> plot more customers have paying installment from 100 to 400.</a:t>
            </a:r>
          </a:p>
          <a:p>
            <a:pPr marL="559585" marR="0" lvl="1" indent="-279791" algn="just" rtl="0">
              <a:lnSpc>
                <a:spcPct val="140023"/>
              </a:lnSpc>
              <a:spcBef>
                <a:spcPts val="0"/>
              </a:spcBef>
              <a:spcAft>
                <a:spcPts val="0"/>
              </a:spcAft>
              <a:buClr>
                <a:srgbClr val="FFFFFF"/>
              </a:buClr>
              <a:buSzPts val="2591"/>
              <a:buFont typeface="Arial"/>
              <a:buChar char="•"/>
            </a:pPr>
            <a:r>
              <a:rPr lang="en-US" sz="1100" dirty="0">
                <a:solidFill>
                  <a:schemeClr val="bg1"/>
                </a:solidFill>
                <a:latin typeface="Roboto" panose="02000000000000000000" pitchFamily="2" charset="0"/>
                <a:ea typeface="Roboto" panose="02000000000000000000" pitchFamily="2" charset="0"/>
              </a:rPr>
              <a:t>High installment customers density will be low.</a:t>
            </a:r>
          </a:p>
          <a:p>
            <a:pPr marL="279794" marR="0" lvl="1" algn="just" rtl="0">
              <a:lnSpc>
                <a:spcPct val="140023"/>
              </a:lnSpc>
              <a:spcBef>
                <a:spcPts val="0"/>
              </a:spcBef>
              <a:spcAft>
                <a:spcPts val="0"/>
              </a:spcAft>
              <a:buClr>
                <a:srgbClr val="FFFFFF"/>
              </a:buClr>
              <a:buSzPts val="2591"/>
            </a:pPr>
            <a:endParaRPr lang="en-US" sz="1100" dirty="0">
              <a:latin typeface="Roboto" panose="02000000000000000000" pitchFamily="2" charset="0"/>
              <a:ea typeface="Roboto" panose="02000000000000000000" pitchFamily="2" charset="0"/>
            </a:endParaRPr>
          </a:p>
        </p:txBody>
      </p:sp>
      <p:sp>
        <p:nvSpPr>
          <p:cNvPr id="17" name="TextBox 16">
            <a:extLst>
              <a:ext uri="{FF2B5EF4-FFF2-40B4-BE49-F238E27FC236}">
                <a16:creationId xmlns:a16="http://schemas.microsoft.com/office/drawing/2014/main" id="{9291856B-F76E-4C85-BACE-B7E57C8902A9}"/>
              </a:ext>
            </a:extLst>
          </p:cNvPr>
          <p:cNvSpPr txBox="1"/>
          <p:nvPr/>
        </p:nvSpPr>
        <p:spPr>
          <a:xfrm>
            <a:off x="1173480" y="2989061"/>
            <a:ext cx="5224272" cy="363433"/>
          </a:xfrm>
          <a:prstGeom prst="rect">
            <a:avLst/>
          </a:prstGeom>
          <a:noFill/>
        </p:spPr>
        <p:txBody>
          <a:bodyPr wrap="square">
            <a:spAutoFit/>
          </a:bodyPr>
          <a:lstStyle/>
          <a:p>
            <a:pPr marL="0" marR="0" lvl="0" indent="0" algn="ctr" rtl="0">
              <a:lnSpc>
                <a:spcPct val="140019"/>
              </a:lnSpc>
              <a:spcBef>
                <a:spcPts val="0"/>
              </a:spcBef>
              <a:spcAft>
                <a:spcPts val="0"/>
              </a:spcAft>
              <a:buNone/>
            </a:pPr>
            <a:r>
              <a:rPr lang="en-US" sz="1400" b="0" i="0" u="none" strike="noStrike" cap="none" dirty="0">
                <a:solidFill>
                  <a:srgbClr val="FFFFFF"/>
                </a:solidFill>
                <a:latin typeface="Roboto" panose="02000000000000000000" pitchFamily="2" charset="0"/>
                <a:ea typeface="Roboto" panose="02000000000000000000" pitchFamily="2" charset="0"/>
                <a:cs typeface="Open Sans Light"/>
                <a:sym typeface="Open Sans Light"/>
              </a:rPr>
              <a:t>Key Findings</a:t>
            </a:r>
            <a:endParaRPr lang="en-US" dirty="0">
              <a:latin typeface="Roboto" panose="02000000000000000000" pitchFamily="2" charset="0"/>
              <a:ea typeface="Roboto" panose="02000000000000000000" pitchFamily="2" charset="0"/>
            </a:endParaRPr>
          </a:p>
        </p:txBody>
      </p:sp>
      <p:sp>
        <p:nvSpPr>
          <p:cNvPr id="21" name="TextBox 20">
            <a:extLst>
              <a:ext uri="{FF2B5EF4-FFF2-40B4-BE49-F238E27FC236}">
                <a16:creationId xmlns:a16="http://schemas.microsoft.com/office/drawing/2014/main" id="{156F8E83-B625-4BFC-ACF9-456326FDB204}"/>
              </a:ext>
            </a:extLst>
          </p:cNvPr>
          <p:cNvSpPr txBox="1"/>
          <p:nvPr/>
        </p:nvSpPr>
        <p:spPr>
          <a:xfrm>
            <a:off x="5657088" y="3397012"/>
            <a:ext cx="2474976" cy="1040285"/>
          </a:xfrm>
          <a:prstGeom prst="rect">
            <a:avLst/>
          </a:prstGeom>
          <a:noFill/>
        </p:spPr>
        <p:txBody>
          <a:bodyPr wrap="square">
            <a:spAutoFit/>
          </a:bodyPr>
          <a:lstStyle/>
          <a:p>
            <a:pPr marL="655038" marR="0" lvl="1" indent="-327519" algn="just" rtl="0">
              <a:lnSpc>
                <a:spcPct val="140026"/>
              </a:lnSpc>
              <a:spcBef>
                <a:spcPts val="0"/>
              </a:spcBef>
              <a:spcAft>
                <a:spcPts val="0"/>
              </a:spcAft>
              <a:buClr>
                <a:srgbClr val="FFFFFF"/>
              </a:buClr>
              <a:buSzPts val="3033"/>
              <a:buFont typeface="Arial"/>
              <a:buChar char="•"/>
            </a:pPr>
            <a:r>
              <a:rPr lang="en-US" sz="1100" dirty="0">
                <a:solidFill>
                  <a:schemeClr val="bg1"/>
                </a:solidFill>
                <a:latin typeface="Roboto" panose="02000000000000000000" pitchFamily="2" charset="0"/>
                <a:ea typeface="Roboto" panose="02000000000000000000" pitchFamily="2" charset="0"/>
              </a:rPr>
              <a:t>From the pie chart fully paid customers are 84% and not fully paid customers are 64%</a:t>
            </a:r>
            <a:endParaRPr lang="en-IN" sz="1100" dirty="0">
              <a:solidFill>
                <a:schemeClr val="bg1"/>
              </a:solidFill>
              <a:latin typeface="Roboto" panose="02000000000000000000" pitchFamily="2" charset="0"/>
              <a:ea typeface="Roboto" panose="02000000000000000000" pitchFamily="2" charset="0"/>
            </a:endParaRPr>
          </a:p>
        </p:txBody>
      </p:sp>
      <p:sp>
        <p:nvSpPr>
          <p:cNvPr id="23" name="TextBox 22">
            <a:extLst>
              <a:ext uri="{FF2B5EF4-FFF2-40B4-BE49-F238E27FC236}">
                <a16:creationId xmlns:a16="http://schemas.microsoft.com/office/drawing/2014/main" id="{DF063B94-6D40-4057-9302-672F2256DB61}"/>
              </a:ext>
            </a:extLst>
          </p:cNvPr>
          <p:cNvSpPr txBox="1"/>
          <p:nvPr/>
        </p:nvSpPr>
        <p:spPr>
          <a:xfrm>
            <a:off x="-1639824" y="470542"/>
            <a:ext cx="5254752" cy="402161"/>
          </a:xfrm>
          <a:prstGeom prst="rect">
            <a:avLst/>
          </a:prstGeom>
          <a:noFill/>
        </p:spPr>
        <p:txBody>
          <a:bodyPr wrap="square">
            <a:spAutoFit/>
          </a:bodyPr>
          <a:lstStyle/>
          <a:p>
            <a:pPr marL="0" marR="0" lvl="0" indent="0" algn="ctr" rtl="0">
              <a:lnSpc>
                <a:spcPct val="140019"/>
              </a:lnSpc>
              <a:spcBef>
                <a:spcPts val="0"/>
              </a:spcBef>
              <a:spcAft>
                <a:spcPts val="0"/>
              </a:spcAft>
              <a:buNone/>
            </a:pPr>
            <a:r>
              <a:rPr lang="en-US" sz="1600" dirty="0">
                <a:solidFill>
                  <a:srgbClr val="FFFFFF"/>
                </a:solidFill>
                <a:latin typeface="Roboto" panose="02000000000000000000" pitchFamily="2" charset="0"/>
                <a:ea typeface="Roboto" panose="02000000000000000000" pitchFamily="2" charset="0"/>
                <a:cs typeface="Open Sans Light"/>
                <a:sym typeface="Open Sans Light"/>
              </a:rPr>
              <a:t>Credit Score</a:t>
            </a:r>
            <a:endParaRPr lang="en-US" sz="1600" dirty="0">
              <a:latin typeface="Roboto" panose="02000000000000000000" pitchFamily="2" charset="0"/>
              <a:ea typeface="Roboto" panose="02000000000000000000" pitchFamily="2" charset="0"/>
            </a:endParaRPr>
          </a:p>
        </p:txBody>
      </p:sp>
      <p:sp>
        <p:nvSpPr>
          <p:cNvPr id="25" name="TextBox 24">
            <a:extLst>
              <a:ext uri="{FF2B5EF4-FFF2-40B4-BE49-F238E27FC236}">
                <a16:creationId xmlns:a16="http://schemas.microsoft.com/office/drawing/2014/main" id="{D89E746B-9C2B-4BBF-ACF7-4ACDE7348E8E}"/>
              </a:ext>
            </a:extLst>
          </p:cNvPr>
          <p:cNvSpPr txBox="1"/>
          <p:nvPr/>
        </p:nvSpPr>
        <p:spPr>
          <a:xfrm>
            <a:off x="1173480" y="453664"/>
            <a:ext cx="5425440" cy="437043"/>
          </a:xfrm>
          <a:prstGeom prst="rect">
            <a:avLst/>
          </a:prstGeom>
          <a:noFill/>
        </p:spPr>
        <p:txBody>
          <a:bodyPr wrap="square">
            <a:spAutoFit/>
          </a:bodyPr>
          <a:lstStyle/>
          <a:p>
            <a:pPr marL="0" marR="0" lvl="0" indent="0" algn="ctr" rtl="0">
              <a:lnSpc>
                <a:spcPct val="140019"/>
              </a:lnSpc>
              <a:spcBef>
                <a:spcPts val="0"/>
              </a:spcBef>
              <a:spcAft>
                <a:spcPts val="0"/>
              </a:spcAft>
              <a:buNone/>
            </a:pPr>
            <a:r>
              <a:rPr lang="en-US" sz="1600" dirty="0">
                <a:solidFill>
                  <a:srgbClr val="FFFFFF"/>
                </a:solidFill>
                <a:latin typeface="Roboto" panose="02000000000000000000" pitchFamily="2" charset="0"/>
                <a:ea typeface="Roboto" panose="02000000000000000000" pitchFamily="2" charset="0"/>
                <a:cs typeface="Open Sans Light"/>
                <a:sym typeface="Open Sans Light"/>
              </a:rPr>
              <a:t>Installment</a:t>
            </a:r>
            <a:endParaRPr lang="en-US" sz="1600" dirty="0">
              <a:latin typeface="Roboto" panose="02000000000000000000" pitchFamily="2" charset="0"/>
              <a:ea typeface="Roboto" panose="02000000000000000000" pitchFamily="2" charset="0"/>
            </a:endParaRPr>
          </a:p>
        </p:txBody>
      </p:sp>
      <p:sp>
        <p:nvSpPr>
          <p:cNvPr id="27" name="TextBox 26">
            <a:extLst>
              <a:ext uri="{FF2B5EF4-FFF2-40B4-BE49-F238E27FC236}">
                <a16:creationId xmlns:a16="http://schemas.microsoft.com/office/drawing/2014/main" id="{5468DD93-AFEF-4C28-B131-569B8DB2BFE7}"/>
              </a:ext>
            </a:extLst>
          </p:cNvPr>
          <p:cNvSpPr txBox="1"/>
          <p:nvPr/>
        </p:nvSpPr>
        <p:spPr>
          <a:xfrm>
            <a:off x="3784807" y="482667"/>
            <a:ext cx="5425440" cy="437043"/>
          </a:xfrm>
          <a:prstGeom prst="rect">
            <a:avLst/>
          </a:prstGeom>
          <a:noFill/>
        </p:spPr>
        <p:txBody>
          <a:bodyPr wrap="square">
            <a:spAutoFit/>
          </a:bodyPr>
          <a:lstStyle/>
          <a:p>
            <a:pPr marL="0" marR="0" lvl="0" indent="0" algn="ctr" rtl="0">
              <a:lnSpc>
                <a:spcPct val="140019"/>
              </a:lnSpc>
              <a:spcBef>
                <a:spcPts val="0"/>
              </a:spcBef>
              <a:spcAft>
                <a:spcPts val="0"/>
              </a:spcAft>
              <a:buNone/>
            </a:pPr>
            <a:r>
              <a:rPr lang="en-US" sz="1600" dirty="0">
                <a:solidFill>
                  <a:srgbClr val="FFFFFF"/>
                </a:solidFill>
                <a:latin typeface="Roboto" panose="02000000000000000000" pitchFamily="2" charset="0"/>
                <a:ea typeface="Roboto" panose="02000000000000000000" pitchFamily="2" charset="0"/>
                <a:cs typeface="Open Sans Light"/>
                <a:sym typeface="Open Sans Light"/>
              </a:rPr>
              <a:t>Pay Default</a:t>
            </a:r>
            <a:endParaRPr lang="en-US" sz="1600" dirty="0">
              <a:latin typeface="Roboto" panose="02000000000000000000" pitchFamily="2" charset="0"/>
              <a:ea typeface="Roboto" panose="02000000000000000000" pitchFamily="2"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0" y="857806"/>
            <a:ext cx="3227832" cy="231240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02" y="790106"/>
            <a:ext cx="2623780" cy="2261662"/>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28860" y="903138"/>
            <a:ext cx="2699657" cy="2091551"/>
          </a:xfrm>
          <a:prstGeom prst="rect">
            <a:avLst/>
          </a:prstGeom>
        </p:spPr>
      </p:pic>
      <p:sp>
        <p:nvSpPr>
          <p:cNvPr id="10" name="Rectangle 9"/>
          <p:cNvSpPr/>
          <p:nvPr/>
        </p:nvSpPr>
        <p:spPr>
          <a:xfrm>
            <a:off x="135467" y="3040365"/>
            <a:ext cx="2535479" cy="197807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2851052" y="2994689"/>
            <a:ext cx="2815182" cy="202374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p:cNvSpPr/>
          <p:nvPr/>
        </p:nvSpPr>
        <p:spPr>
          <a:xfrm>
            <a:off x="5933440" y="2952987"/>
            <a:ext cx="2567093" cy="206545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p:cNvSpPr txBox="1"/>
          <p:nvPr/>
        </p:nvSpPr>
        <p:spPr>
          <a:xfrm>
            <a:off x="6104866" y="3035182"/>
            <a:ext cx="1461480" cy="307777"/>
          </a:xfrm>
          <a:prstGeom prst="rect">
            <a:avLst/>
          </a:prstGeom>
          <a:noFill/>
        </p:spPr>
        <p:txBody>
          <a:bodyPr wrap="square" rtlCol="0">
            <a:spAutoFit/>
          </a:bodyPr>
          <a:lstStyle/>
          <a:p>
            <a:r>
              <a:rPr lang="en-US" dirty="0">
                <a:solidFill>
                  <a:schemeClr val="bg1"/>
                </a:solidFill>
              </a:rPr>
              <a:t>Key Findings :</a:t>
            </a:r>
            <a:endParaRPr lang="en-IN" dirty="0">
              <a:solidFill>
                <a:schemeClr val="bg1"/>
              </a:solidFill>
            </a:endParaRPr>
          </a:p>
        </p:txBody>
      </p:sp>
    </p:spTree>
    <p:extLst>
      <p:ext uri="{BB962C8B-B14F-4D97-AF65-F5344CB8AC3E}">
        <p14:creationId xmlns:p14="http://schemas.microsoft.com/office/powerpoint/2010/main" val="222584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ppt_x"/>
                                          </p:val>
                                        </p:tav>
                                        <p:tav tm="100000">
                                          <p:val>
                                            <p:strVal val="#ppt_x"/>
                                          </p:val>
                                        </p:tav>
                                      </p:tavLst>
                                    </p:anim>
                                    <p:anim calcmode="lin" valueType="num">
                                      <p:cBhvr additive="base">
                                        <p:cTn id="21"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1000"/>
                                        <p:tgtEl>
                                          <p:spTgt spid="15"/>
                                        </p:tgtEl>
                                      </p:cBhvr>
                                    </p:animEffect>
                                    <p:anim calcmode="lin" valueType="num">
                                      <p:cBhvr>
                                        <p:cTn id="27" dur="1000" fill="hold"/>
                                        <p:tgtEl>
                                          <p:spTgt spid="15"/>
                                        </p:tgtEl>
                                        <p:attrNameLst>
                                          <p:attrName>ppt_x</p:attrName>
                                        </p:attrNameLst>
                                      </p:cBhvr>
                                      <p:tavLst>
                                        <p:tav tm="0">
                                          <p:val>
                                            <p:strVal val="#ppt_x"/>
                                          </p:val>
                                        </p:tav>
                                        <p:tav tm="100000">
                                          <p:val>
                                            <p:strVal val="#ppt_x"/>
                                          </p:val>
                                        </p:tav>
                                      </p:tavLst>
                                    </p:anim>
                                    <p:anim calcmode="lin" valueType="num">
                                      <p:cBhvr>
                                        <p:cTn id="2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1000"/>
                                        <p:tgtEl>
                                          <p:spTgt spid="21"/>
                                        </p:tgtEl>
                                      </p:cBhvr>
                                    </p:animEffect>
                                    <p:anim calcmode="lin" valueType="num">
                                      <p:cBhvr>
                                        <p:cTn id="34" dur="1000" fill="hold"/>
                                        <p:tgtEl>
                                          <p:spTgt spid="21"/>
                                        </p:tgtEl>
                                        <p:attrNameLst>
                                          <p:attrName>ppt_x</p:attrName>
                                        </p:attrNameLst>
                                      </p:cBhvr>
                                      <p:tavLst>
                                        <p:tav tm="0">
                                          <p:val>
                                            <p:strVal val="#ppt_x"/>
                                          </p:val>
                                        </p:tav>
                                        <p:tav tm="100000">
                                          <p:val>
                                            <p:strVal val="#ppt_x"/>
                                          </p:val>
                                        </p:tav>
                                      </p:tavLst>
                                    </p:anim>
                                    <p:anim calcmode="lin" valueType="num">
                                      <p:cBhvr>
                                        <p:cTn id="35"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P spid="17" grpId="0"/>
      <p:bldP spid="21" grpId="0"/>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20469</TotalTime>
  <Words>2072</Words>
  <Application>Microsoft Office PowerPoint</Application>
  <PresentationFormat>On-screen Show (16:9)</PresentationFormat>
  <Paragraphs>451</Paragraphs>
  <Slides>33</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Calibri</vt:lpstr>
      <vt:lpstr>Courier New</vt:lpstr>
      <vt:lpstr>Times New Roman</vt:lpstr>
      <vt:lpstr>Wingdings</vt:lpstr>
      <vt:lpstr>Arial</vt:lpstr>
      <vt:lpstr>Roboto</vt:lpstr>
      <vt:lpstr>Simple Light</vt:lpstr>
      <vt:lpstr>PowerPoint Presentation</vt:lpstr>
      <vt:lpstr>PowerPoint Presentation</vt:lpstr>
      <vt:lpstr>PowerPoint Presentation</vt:lpstr>
      <vt:lpstr>PowerPoint Presentation</vt:lpstr>
      <vt:lpstr>PowerPoint Presentation</vt:lpstr>
      <vt:lpstr>PowerPoint Presentation</vt:lpstr>
      <vt:lpstr>Variable understanding :</vt:lpstr>
      <vt:lpstr>PowerPoint Presentation</vt:lpstr>
      <vt:lpstr>PowerPoint Presentation</vt:lpstr>
      <vt:lpstr>PowerPoint Presentation</vt:lpstr>
      <vt:lpstr>  </vt:lpstr>
      <vt:lpstr>PowerPoint Presentation</vt:lpstr>
      <vt:lpstr>Correlation plot </vt:lpstr>
      <vt:lpstr>PowerPoint Presentation</vt:lpstr>
      <vt:lpstr>PowerPoint Presentation</vt:lpstr>
      <vt:lpstr>PowerPoint Presentation</vt:lpstr>
      <vt:lpstr>  </vt:lpstr>
      <vt:lpstr>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Chetan Kochhar</dc:creator>
  <cp:lastModifiedBy>sri alekya</cp:lastModifiedBy>
  <cp:revision>2912</cp:revision>
  <dcterms:modified xsi:type="dcterms:W3CDTF">2022-05-10T06:18:01Z</dcterms:modified>
</cp:coreProperties>
</file>